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modernComment_101_E0AAE2BF.xml" ContentType="application/vnd.ms-powerpoint.comments+xml"/>
  <Override PartName="/ppt/comments/modernComment_2172_D716B127.xml" ContentType="application/vnd.ms-powerpoint.comments+xml"/>
  <Override PartName="/ppt/comments/modernComment_2176_3D4D3BE3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56" r:id="rId4"/>
    <p:sldId id="8542" r:id="rId5"/>
    <p:sldId id="8541" r:id="rId6"/>
    <p:sldId id="8555" r:id="rId7"/>
    <p:sldId id="8567" r:id="rId8"/>
    <p:sldId id="8558" r:id="rId9"/>
    <p:sldId id="264" r:id="rId10"/>
    <p:sldId id="257" r:id="rId11"/>
    <p:sldId id="269" r:id="rId12"/>
    <p:sldId id="258" r:id="rId13"/>
    <p:sldId id="8569" r:id="rId14"/>
    <p:sldId id="281" r:id="rId15"/>
    <p:sldId id="285" r:id="rId16"/>
    <p:sldId id="271" r:id="rId17"/>
    <p:sldId id="8562" r:id="rId18"/>
    <p:sldId id="8557" r:id="rId19"/>
    <p:sldId id="8529" r:id="rId20"/>
    <p:sldId id="8530" r:id="rId21"/>
    <p:sldId id="8563" r:id="rId22"/>
    <p:sldId id="302" r:id="rId23"/>
    <p:sldId id="8568" r:id="rId24"/>
    <p:sldId id="8552" r:id="rId25"/>
    <p:sldId id="8553" r:id="rId26"/>
    <p:sldId id="8535" r:id="rId27"/>
    <p:sldId id="8548" r:id="rId28"/>
    <p:sldId id="8544" r:id="rId29"/>
    <p:sldId id="8566" r:id="rId30"/>
    <p:sldId id="8565" r:id="rId31"/>
    <p:sldId id="8543" r:id="rId32"/>
    <p:sldId id="8570" r:id="rId33"/>
    <p:sldId id="8556" r:id="rId34"/>
    <p:sldId id="8533" r:id="rId35"/>
    <p:sldId id="286" r:id="rId36"/>
    <p:sldId id="8564" r:id="rId37"/>
    <p:sldId id="8547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F5CF8F-E852-F831-8467-4B0342C0DA6D}" name="VILLAIN Nicolas" initials="VN" userId="S::nicolas.villain@icm-institute.org::dc247c8a-2d7c-47b3-8479-11471dcca4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3951F-F6A8-B2E9-6000-34D2543459F8}" v="14" dt="2023-09-13T07:55:59.725"/>
    <p1510:client id="{6346D11C-4837-822B-D048-4659BCAF8B23}" v="307" dt="2023-09-12T08:38:33.545"/>
    <p1510:client id="{79CDC745-B389-4BCD-A66F-878173A3D1A5}" v="232" dt="2023-09-12T21:15:37.878"/>
    <p1510:client id="{F62504EB-827F-DB4B-0E30-E707D2EF173D}" v="2614" dt="2023-09-12T16:03:30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comments/modernComment_101_E0AAE2B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CA1B21-CA7D-41A6-8DA2-35DCFCF82C26}" authorId="{D8F5CF8F-E852-F831-8467-4B0342C0DA6D}" created="2023-09-12T21:04:52.648">
    <pc:sldMkLst xmlns:pc="http://schemas.microsoft.com/office/powerpoint/2013/main/command">
      <pc:docMk/>
      <pc:sldMk cId="3769295551" sldId="257"/>
    </pc:sldMkLst>
    <p188:txBody>
      <a:bodyPr/>
      <a:lstStyle/>
      <a:p>
        <a:r>
          <a:rPr lang="fr-FR"/>
          <a:t>Finalement je ne suis pas convaincu de l'intérêt de cette diapo car je trouve que ça fait doublon avec celle sur l'indication (et comme on en a plutôt trop que pas assez…)</a:t>
        </a:r>
      </a:p>
    </p188:txBody>
  </p188:cm>
</p188:cmLst>
</file>

<file path=ppt/comments/modernComment_2172_D716B1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06F31E-9C64-4BA9-9203-B365A918554E}" authorId="{D8F5CF8F-E852-F831-8467-4B0342C0DA6D}" created="2023-09-12T13:59:10.404">
    <pc:sldMkLst xmlns:pc="http://schemas.microsoft.com/office/powerpoint/2013/main/command">
      <pc:docMk/>
      <pc:sldMk cId="3608588583" sldId="8562"/>
    </pc:sldMkLst>
    <p188:txBody>
      <a:bodyPr/>
      <a:lstStyle/>
      <a:p>
        <a:r>
          <a:rPr lang="fr-FR"/>
          <a:t>Duplicat de la dia précédente ?</a:t>
        </a:r>
      </a:p>
    </p188:txBody>
  </p188:cm>
</p188:cmLst>
</file>

<file path=ppt/comments/modernComment_2176_3D4D3B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0A3CDAB-7B27-44F7-BF59-3E6AF2032E50}" authorId="{D8F5CF8F-E852-F831-8467-4B0342C0DA6D}" created="2023-09-12T20:35:56.206">
    <pc:sldMkLst xmlns:pc="http://schemas.microsoft.com/office/powerpoint/2013/main/command">
      <pc:docMk/>
      <pc:sldMk cId="1028471779" sldId="8566"/>
    </pc:sldMkLst>
    <p188:replyLst>
      <p188:reply id="{6EDE25EF-CE86-4C1D-8542-AE9A59934055}" authorId="{D8F5CF8F-E852-F831-8467-4B0342C0DA6D}" created="2023-09-12T20:36:07.472">
        <p188:txBody>
          <a:bodyPr/>
          <a:lstStyle/>
          <a:p>
            <a:r>
              <a:rPr lang="fr-FR"/>
              <a:t>Monitoting --&gt; Monitoring</a:t>
            </a:r>
          </a:p>
        </p188:txBody>
      </p188:reply>
    </p188:replyLst>
    <p188:txBody>
      <a:bodyPr/>
      <a:lstStyle/>
      <a:p>
        <a:r>
          <a:rPr lang="fr-FR"/>
          <a:t>Relai --&gt; relais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77281-6F17-44B0-B5A0-DC21C13FDBBC}" type="datetimeFigureOut">
              <a:t>13/09/2023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3CE5F-002C-4257-8A40-67691FED473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78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1827E-C0DD-9F2B-8D80-35E4DFCDB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07BB0E-4FBE-7E19-3F4C-4BD9906A4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EDF1F2-7AF3-3494-1848-E5E1DFA4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BAEAD-B3FE-D2B9-0C6B-C0791285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D661D8-20DD-0EFC-83DA-2C923D48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48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5649B-EC25-6561-6376-E17B1894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3DCA64-5D7D-4143-DDFC-5DC8DBD22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E16F4C-52FE-8184-8BE4-827F0986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1A42C7-2116-F80A-9855-6310E99C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B7705-504B-9FAC-1F4B-CC5CF9C9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1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2C41D1-8A90-2624-630E-66618FE22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C10FF6-0AC7-D8E5-AF80-8576CA3C7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062A7-B43B-8252-EEFE-46C758E9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2B8B9B-22DA-DCB0-2F63-B77D86C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DBC70-F196-A7CD-3C52-EEE700EA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46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1827E-C0DD-9F2B-8D80-35E4DFCDB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07BB0E-4FBE-7E19-3F4C-4BD9906A4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EDF1F2-7AF3-3494-1848-E5E1DFA4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BAEAD-B3FE-D2B9-0C6B-C0791285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D661D8-20DD-0EFC-83DA-2C923D481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48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87065-40FE-B2E2-FFC9-F85CE321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829AC-F00D-28D0-BE69-A061589A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766AC1-85F9-55A9-FFD8-0B864E20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0CD766-896F-844A-8D35-3D9A30BD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7E0A2E-887A-163D-A373-FD8692EC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24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452CB-D9CF-CB20-1956-AD6D97EA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28EE19-16C0-B4F0-B413-24C48F7D2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CEB290-A529-3F1B-A92E-1276BD8A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59AE8C-00EE-63E6-9ED8-CFEC4457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C58437-2C83-5A0C-1A76-3DF8581B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43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D5E42-1685-40E8-B885-A57E0110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8797E5-6CD2-0383-4975-E152A483F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97EE84-2F60-CB28-1EFD-B7E141FF9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E8827A-9412-8635-20DD-6DA34827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639D37-E489-821A-D698-7214FCDB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C7EF69-E456-25A1-0078-B168EF54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580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C9ECA-75FC-12B7-C816-B64A2FE0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05DFDB-9083-03EB-E303-E51A7F56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DAE5AB-1D08-A15C-E6B2-58834106E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CC4DBB-08F4-34A0-3CD3-5B2CD876B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EF22D1-FE0D-6F04-7B51-4A65F315B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D4C1A5-84D4-2421-4DE3-3D983C14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A0EDD1-A25C-7C0B-F021-B3D6CCD8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626B11-EF22-CBB9-DD09-2EC85A42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655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09083-4EBD-379E-2974-2D7AF28F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5AF59F-3830-0131-81D7-7B3F0D71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742EF0-F554-7BE3-0890-7CEB2748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2203C9-BEF5-BB84-12A7-44DEB5C7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166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D003FA-960D-F431-57E5-495B565D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285F3A-1F84-FC06-3FDA-B5D3198D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C31CD0-36A7-D22A-1524-70969034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817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0ACA6-7177-EC2F-F609-CDB30409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52C8EE-E1F0-8C1E-0CF0-B29293327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51A6A1-7009-7252-3684-0E744E220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9CE184-8AEE-1B4B-A0D1-610EC0F6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99892F-CF20-6078-31B5-DA56F806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6DBA3B-7219-3FEC-5B6E-02141C49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39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287065-40FE-B2E2-FFC9-F85CE321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829AC-F00D-28D0-BE69-A061589A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766AC1-85F9-55A9-FFD8-0B864E20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0CD766-896F-844A-8D35-3D9A30BD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7E0A2E-887A-163D-A373-FD8692EC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246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40464-C88E-9648-F954-189375C6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87F7C0-88E2-A545-369F-52CF1C3A4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F6ACC8-AE86-B1A4-35D0-CF5CA275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283EE4-4309-DE86-9A81-B8E80E9B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44986-6F85-DB71-525F-26C629A9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365653-96E1-E91F-42C8-7C50317E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595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5649B-EC25-6561-6376-E17B1894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3DCA64-5D7D-4143-DDFC-5DC8DBD22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E16F4C-52FE-8184-8BE4-827F0986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1A42C7-2116-F80A-9855-6310E99C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B7705-504B-9FAC-1F4B-CC5CF9C9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15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2C41D1-8A90-2624-630E-66618FE22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C10FF6-0AC7-D8E5-AF80-8576CA3C7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062A7-B43B-8252-EEFE-46C758E9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2B8B9B-22DA-DCB0-2F63-B77D86C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DBC70-F196-A7CD-3C52-EEE700EA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466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BAEEA-8A0B-6DDD-3732-6814D66F3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8404E4-B5A1-B5E5-7AA1-4D062A6D3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18A32D-7A64-A2F2-71AA-7C8ECE38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976399-94E4-8814-61E4-E5D471B8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E9215E-EE74-4DA0-A2FC-379C5A8E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13BA1-56A4-6D87-6F3D-944CF917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E8BC3E-0100-324E-BA02-D37C7CCC1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9759BA-ADE0-B847-5ED6-70D56AB9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D6149-6FBE-9ED1-08F0-30362B9E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EC38E4-94A2-110B-22B0-264126A0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8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26A4A-7C7B-CF34-6F44-8C0FFED2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AD8760-114C-A409-9932-DBAE129A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7D2A71-7DDC-87C5-534D-6C3D9985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CEDA3D-8483-3BC6-40D2-2ED9BD83C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C8B6E7-5263-6789-B32D-93FCB88E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980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1DF01-56B1-CD18-EDEE-48D75C64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0DF37-8930-F3E5-61E3-4B4303BDF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2C58EF-D3E5-2575-2F64-693E02E5D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519C16-3411-7FC9-0BFE-15F67997F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5E028D-2FF8-97FE-C95D-4CF97644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C99734-9FA0-48CD-3F64-93FF8CC9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03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A76FE-4C75-0A55-CC96-077DD943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EBA11E-CB02-EA3F-866F-8E230429F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4E1685-E023-08A2-2960-3137F8091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7635D3-75C7-EE86-2A36-925B3BA0F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24C4FDE-2198-A3AD-EDDE-78C512987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C4B2BE-C149-601E-15D1-62FCE011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455BF3-415B-0750-C446-E0331B2D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EFCEB7-2D3F-FEC2-A39E-D317A39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4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D3CF6D-41A2-0295-29E4-9442AE9A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29E244-0EAA-3316-3C0C-D3F5B42F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03A608-AE39-55EC-3772-A33100D9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F8A93D-B162-988A-45DE-91893A60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303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6AEE32-BCCE-7A28-2374-934361B8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F99E27-6987-C024-A0CF-F2906B77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8A664A-C748-6CA6-45A0-5C364E41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61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452CB-D9CF-CB20-1956-AD6D97EA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28EE19-16C0-B4F0-B413-24C48F7D2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CEB290-A529-3F1B-A92E-1276BD8A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59AE8C-00EE-63E6-9ED8-CFEC4457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C58437-2C83-5A0C-1A76-3DF8581B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439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998A5-C16A-E1CE-5F45-88336F43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09B1C7-F60F-6ADE-F461-74F22435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8BC501-0049-C93E-3371-1AE1DBB1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CEA805-D595-3173-C7D4-A96A5024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9E91E0-AD37-7D36-59E8-5A65EAE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8B76A4-37C1-6F69-1AF9-44FFA368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088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7ED88-CF93-D107-651C-7AE1742B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0B58BB-E1ED-9650-C0EB-1F539A1E6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C5DC78-458A-C9DF-DDC0-34B13D3FE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34E170-E839-BFE5-6837-C8797C3E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B12297-1E5C-CA26-1540-67B18C24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3D2AD0-E418-F54A-E869-7AF2B853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957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CEDF3-EDCF-F1D6-6A18-AC1A7EE2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6412E0-1404-C2DE-25BE-5282035CA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B2916-7AE9-B1E2-6837-68EC4466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CCA998-8C44-CCF1-DE44-10D22BF7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1634D-DAE1-131F-9ACC-C4F2F3B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246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23E1F3-BBA2-EDC3-9FA6-449ADF0F3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7B39C6-8781-B182-8EFE-5E0931202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835923-C252-1C6F-8673-43EB19F8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7303E-9B52-F62C-8775-252B10FE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AF3A6B-75BF-25CA-A89A-C1974E24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41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D5E42-1685-40E8-B885-A57E0110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8797E5-6CD2-0383-4975-E152A483F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97EE84-2F60-CB28-1EFD-B7E141FF9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E8827A-9412-8635-20DD-6DA34827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639D37-E489-821A-D698-7214FCDB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C7EF69-E456-25A1-0078-B168EF54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58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C9ECA-75FC-12B7-C816-B64A2FE0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05DFDB-9083-03EB-E303-E51A7F56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DAE5AB-1D08-A15C-E6B2-58834106E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CC4DBB-08F4-34A0-3CD3-5B2CD876B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EF22D1-FE0D-6F04-7B51-4A65F315B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D4C1A5-84D4-2421-4DE3-3D983C14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A0EDD1-A25C-7C0B-F021-B3D6CCD8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626B11-EF22-CBB9-DD09-2EC85A42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65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09083-4EBD-379E-2974-2D7AF28F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5AF59F-3830-0131-81D7-7B3F0D71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742EF0-F554-7BE3-0890-7CEB2748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2203C9-BEF5-BB84-12A7-44DEB5C7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16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D003FA-960D-F431-57E5-495B565D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285F3A-1F84-FC06-3FDA-B5D3198D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C31CD0-36A7-D22A-1524-70969034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81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0ACA6-7177-EC2F-F609-CDB30409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52C8EE-E1F0-8C1E-0CF0-B29293327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51A6A1-7009-7252-3684-0E744E220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9CE184-8AEE-1B4B-A0D1-610EC0F6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99892F-CF20-6078-31B5-DA56F806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6DBA3B-7219-3FEC-5B6E-02141C49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39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40464-C88E-9648-F954-189375C6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87F7C0-88E2-A545-369F-52CF1C3A4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F6ACC8-AE86-B1A4-35D0-CF5CA275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283EE4-4309-DE86-9A81-B8E80E9B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44986-6F85-DB71-525F-26C629A9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365653-96E1-E91F-42C8-7C50317E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59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5B75BD-9197-F145-0EEA-7B7DD81B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FAD9E5-14AA-FA92-891F-DCB40D63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798AE-738A-C5B6-D776-904DB0E32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4DD376-1F05-00AE-9313-795788AEA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1CA202-3034-C1B5-894B-70A754C34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8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5B75BD-9197-F145-0EEA-7B7DD81B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FAD9E5-14AA-FA92-891F-DCB40D63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798AE-738A-C5B6-D776-904DB0E32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172D-2714-F849-AB15-62283A99516A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4DD376-1F05-00AE-9313-795788AEA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1CA202-3034-C1B5-894B-70A754C34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5755-0A7D-A447-B8C2-BD44C2A3FF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81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BFFC4-D090-61EB-6B11-B2D942F8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534C1-B684-2A4A-6132-CCE48ECA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010F78-3382-D13E-17DF-F375D7173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1D97-2DB4-0C45-A9E3-1F6823F68578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74C290-7900-E3D5-7B6B-34D53485A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8C765D-3DC6-5B65-6742-9F1E4E938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105F-52D5-7E4F-8276-BCC848045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1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microsoft.com/office/2018/10/relationships/comments" Target="../comments/modernComment_2172_D716B1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2176_3D4D3BE3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E0AAE2BF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F7731-FF2A-0482-5DC5-B7140F372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6856"/>
            <a:ext cx="9144000" cy="2387600"/>
          </a:xfrm>
        </p:spPr>
        <p:txBody>
          <a:bodyPr>
            <a:normAutofit/>
          </a:bodyPr>
          <a:lstStyle/>
          <a:p>
            <a:r>
              <a:rPr lang="fr-FR" sz="2400" b="1" err="1">
                <a:effectLst/>
              </a:rPr>
              <a:t>Réflexions</a:t>
            </a:r>
            <a:r>
              <a:rPr lang="fr-FR" sz="2400" b="1">
                <a:effectLst/>
              </a:rPr>
              <a:t> du groupe de travail de la FCM sur l’</a:t>
            </a:r>
            <a:r>
              <a:rPr lang="fr-FR" sz="2400" b="1" err="1">
                <a:effectLst/>
              </a:rPr>
              <a:t>arrivée</a:t>
            </a:r>
            <a:r>
              <a:rPr lang="fr-FR" sz="2400" b="1">
                <a:effectLst/>
              </a:rPr>
              <a:t> des </a:t>
            </a:r>
            <a:r>
              <a:rPr lang="fr-FR" sz="2400" b="1" err="1">
                <a:effectLst/>
              </a:rPr>
              <a:t>immunothérapies</a:t>
            </a:r>
            <a:r>
              <a:rPr lang="fr-FR" sz="2400" b="1">
                <a:effectLst/>
              </a:rPr>
              <a:t> anti-</a:t>
            </a:r>
            <a:r>
              <a:rPr lang="fr-FR" sz="2400" b="1" err="1">
                <a:effectLst/>
              </a:rPr>
              <a:t>amyloides</a:t>
            </a:r>
            <a:r>
              <a:rPr lang="fr-FR" sz="2400" b="1">
                <a:effectLst/>
              </a:rPr>
              <a:t> (IAA) en France</a:t>
            </a:r>
            <a:r>
              <a:rPr lang="fr-FR" sz="2400" b="1"/>
              <a:t> :</a:t>
            </a:r>
            <a:r>
              <a:rPr lang="fr-FR" sz="2400" b="1">
                <a:effectLst/>
              </a:rPr>
              <a:t> </a:t>
            </a:r>
            <a:br>
              <a:rPr lang="fr-FR" sz="2400" b="1">
                <a:effectLst/>
              </a:rPr>
            </a:br>
            <a:r>
              <a:rPr lang="fr-FR" sz="2400" b="1">
                <a:effectLst/>
              </a:rPr>
              <a:t>Indications et suivi des </a:t>
            </a:r>
            <a:r>
              <a:rPr lang="fr-FR" sz="2400" b="1" err="1">
                <a:effectLst/>
              </a:rPr>
              <a:t>ARIAs</a:t>
            </a:r>
            <a:endParaRPr lang="fr-FR" sz="72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EB85A5-9A54-3F87-7F9C-5DD581B2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812" y="4495415"/>
            <a:ext cx="11415621" cy="2202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800" dirty="0">
                <a:solidFill>
                  <a:srgbClr val="1E4C77"/>
                </a:solidFill>
                <a:effectLst/>
                <a:latin typeface="+mj-lt"/>
              </a:rPr>
              <a:t>Mercredi 20 septembre 2023</a:t>
            </a:r>
            <a:r>
              <a:rPr lang="fr-FR" sz="1800" dirty="0">
                <a:solidFill>
                  <a:srgbClr val="1E4C77"/>
                </a:solidFill>
                <a:latin typeface="+mj-lt"/>
              </a:rPr>
              <a:t> </a:t>
            </a:r>
            <a:endParaRPr lang="fr-FR" sz="1800" dirty="0">
              <a:solidFill>
                <a:srgbClr val="1E4C77"/>
              </a:solidFill>
              <a:effectLst/>
              <a:latin typeface="+mj-lt"/>
            </a:endParaRPr>
          </a:p>
          <a:p>
            <a:r>
              <a:rPr lang="fr-FR" sz="1800" b="1" dirty="0">
                <a:solidFill>
                  <a:srgbClr val="1E4C77"/>
                </a:solidFill>
                <a:latin typeface="+mj-lt"/>
              </a:rPr>
              <a:t>Groupe de travail </a:t>
            </a:r>
            <a:r>
              <a:rPr lang="fr-FR" sz="1800" dirty="0">
                <a:solidFill>
                  <a:srgbClr val="1E4C77"/>
                </a:solidFill>
                <a:latin typeface="+mj-lt"/>
              </a:rPr>
              <a:t>: Stéphanie </a:t>
            </a:r>
            <a:r>
              <a:rPr lang="fr-FR" sz="1800" dirty="0" err="1">
                <a:solidFill>
                  <a:srgbClr val="1E4C77"/>
                </a:solidFill>
                <a:latin typeface="+mj-lt"/>
              </a:rPr>
              <a:t>Bombois</a:t>
            </a:r>
            <a:r>
              <a:rPr lang="fr-FR" sz="1800" dirty="0">
                <a:solidFill>
                  <a:srgbClr val="1E4C77"/>
                </a:solidFill>
                <a:latin typeface="+mj-lt"/>
              </a:rPr>
              <a:t>, Julien Delrieu, Matthieu </a:t>
            </a:r>
            <a:r>
              <a:rPr lang="fr-FR" sz="1800" dirty="0" err="1">
                <a:solidFill>
                  <a:srgbClr val="1E4C77"/>
                </a:solidFill>
                <a:latin typeface="+mj-lt"/>
              </a:rPr>
              <a:t>Lilamand</a:t>
            </a:r>
            <a:r>
              <a:rPr lang="fr-FR" sz="1800" dirty="0">
                <a:solidFill>
                  <a:srgbClr val="1E4C77"/>
                </a:solidFill>
                <a:latin typeface="+mj-lt"/>
              </a:rPr>
              <a:t>, Hélène </a:t>
            </a:r>
            <a:r>
              <a:rPr lang="fr-FR" sz="1800" dirty="0" err="1">
                <a:solidFill>
                  <a:srgbClr val="1E4C77"/>
                </a:solidFill>
                <a:latin typeface="+mj-lt"/>
              </a:rPr>
              <a:t>Mollion</a:t>
            </a:r>
            <a:r>
              <a:rPr lang="fr-FR" sz="1800" dirty="0">
                <a:solidFill>
                  <a:srgbClr val="1E4C77"/>
                </a:solidFill>
                <a:latin typeface="+mj-lt"/>
              </a:rPr>
              <a:t>, Vincent Planche, Nicolas Villain</a:t>
            </a:r>
            <a:endParaRPr lang="fr-FR" dirty="0"/>
          </a:p>
          <a:p>
            <a:r>
              <a:rPr lang="fr-FR" sz="1800" dirty="0">
                <a:solidFill>
                  <a:srgbClr val="1E4C77"/>
                </a:solidFill>
                <a:latin typeface="+mj-lt"/>
              </a:rPr>
              <a:t>Participation de la Pre Charlotte Cordonnier</a:t>
            </a:r>
            <a:endParaRPr lang="fr-FR" dirty="0">
              <a:latin typeface="+mj-lt"/>
            </a:endParaRPr>
          </a:p>
          <a:p>
            <a:endParaRPr lang="fr-FR" sz="1800" b="1" dirty="0">
              <a:solidFill>
                <a:srgbClr val="1E4C77"/>
              </a:solidFill>
              <a:latin typeface="+mj-lt"/>
            </a:endParaRPr>
          </a:p>
          <a:p>
            <a:r>
              <a:rPr lang="fr-FR" sz="1800" b="1" dirty="0">
                <a:solidFill>
                  <a:srgbClr val="1E4C77"/>
                </a:solidFill>
                <a:latin typeface="+mj-lt"/>
              </a:rPr>
              <a:t>Orateurs : </a:t>
            </a:r>
            <a:r>
              <a:rPr lang="fr-FR" sz="1800" dirty="0">
                <a:solidFill>
                  <a:srgbClr val="1E4C77"/>
                </a:solidFill>
                <a:latin typeface="Calibri Light"/>
                <a:cs typeface="Calibri Light"/>
              </a:rPr>
              <a:t>Julien Delrieu, Hélène </a:t>
            </a:r>
            <a:r>
              <a:rPr lang="fr-FR" sz="1800" dirty="0" err="1">
                <a:solidFill>
                  <a:srgbClr val="1E4C77"/>
                </a:solidFill>
                <a:latin typeface="Calibri Light"/>
                <a:cs typeface="Calibri Light"/>
              </a:rPr>
              <a:t>Mollion</a:t>
            </a:r>
            <a:endParaRPr lang="fr-FR" dirty="0"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1C0DEF-6579-8ACE-DFB9-0FB980ADA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89" y="50167"/>
            <a:ext cx="11705021" cy="24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6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18FE7-615D-29D3-25CE-D3CB8485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b="1" i="0" u="none" strike="noStrike">
                <a:effectLst/>
              </a:rPr>
              <a:t>Recommandations relatives au profil des biomarqueurs et phénotypes</a:t>
            </a:r>
            <a:br>
              <a:rPr lang="fr-FR" sz="1800" b="1" i="0" u="none" strike="noStrike">
                <a:effectLst/>
              </a:rPr>
            </a:br>
            <a:r>
              <a:rPr lang="fr-FR" sz="1800" i="1" u="none" strike="noStrike">
                <a:solidFill>
                  <a:schemeClr val="accent1"/>
                </a:solidFill>
                <a:effectLst/>
              </a:rPr>
              <a:t>Quelle(s) recherche(s) de biomarqueurs, appliquée(s) au contexte français, sont indispensable(s) en vue de discuter une indication à une IAA ? </a:t>
            </a:r>
            <a:br>
              <a:rPr lang="fr-FR" sz="1800" i="1" u="none" strike="noStrike">
                <a:solidFill>
                  <a:schemeClr val="accent1"/>
                </a:solidFill>
                <a:effectLst/>
              </a:rPr>
            </a:br>
            <a:r>
              <a:rPr lang="fr-FR" sz="1800" i="1" u="none" strike="noStrike">
                <a:solidFill>
                  <a:schemeClr val="accent1"/>
                </a:solidFill>
                <a:effectLst/>
              </a:rPr>
              <a:t>Quel(s) profil(s) de biomarqueur(s) sont compatible(s) avec une indication à une IAA ? </a:t>
            </a:r>
            <a:br>
              <a:rPr lang="fr-FR" sz="1800" i="1" u="none" strike="noStrike">
                <a:solidFill>
                  <a:schemeClr val="accent1"/>
                </a:solidFill>
                <a:effectLst/>
              </a:rPr>
            </a:br>
            <a:r>
              <a:rPr lang="fr-FR" sz="1800" i="1" u="none" strike="noStrike">
                <a:solidFill>
                  <a:schemeClr val="accent1"/>
                </a:solidFill>
                <a:effectLst/>
              </a:rPr>
              <a:t>Quelles recommandations pour </a:t>
            </a:r>
            <a:r>
              <a:rPr lang="fr-FR" sz="1800" i="1">
                <a:solidFill>
                  <a:schemeClr val="accent1"/>
                </a:solidFill>
              </a:rPr>
              <a:t>l</a:t>
            </a:r>
            <a:r>
              <a:rPr lang="fr-FR" sz="1800" i="1" u="none" strike="noStrike">
                <a:solidFill>
                  <a:schemeClr val="accent1"/>
                </a:solidFill>
                <a:effectLst/>
              </a:rPr>
              <a:t>es phénotypes atypiques ? </a:t>
            </a:r>
            <a:br>
              <a:rPr lang="fr-FR" sz="1800" i="1" u="none" strike="noStrike">
                <a:solidFill>
                  <a:schemeClr val="accent1"/>
                </a:solidFill>
                <a:effectLst/>
              </a:rPr>
            </a:br>
            <a:r>
              <a:rPr lang="fr-FR" sz="1800" i="1" u="none" strike="noStrike">
                <a:solidFill>
                  <a:schemeClr val="accent1"/>
                </a:solidFill>
                <a:effectLst/>
              </a:rPr>
              <a:t>Quelle ancienneté de l’évaluation des biomarqueurs peut être utilisée pour discuter une indication à une IAA ? </a:t>
            </a:r>
            <a:endParaRPr lang="fr-FR" i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93DCE-3673-43DE-A845-3D0A4E3C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9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000" b="1" dirty="0">
                <a:cs typeface="Calibri"/>
              </a:rPr>
              <a:t>Argumentaire</a:t>
            </a:r>
            <a:endParaRPr lang="fr-FR" sz="20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>
                <a:cs typeface="Calibri" panose="020F0502020204030204"/>
              </a:rPr>
              <a:t>Le lecanemab a été </a:t>
            </a:r>
            <a:r>
              <a:rPr lang="fr-FR" sz="2000" b="1" dirty="0">
                <a:cs typeface="Calibri" panose="020F0502020204030204"/>
              </a:rPr>
              <a:t>testé chez des patients avec un trouble mnésique </a:t>
            </a:r>
            <a:r>
              <a:rPr lang="fr-FR" sz="2000" i="1" dirty="0">
                <a:cs typeface="Calibri" panose="020F0502020204030204"/>
              </a:rPr>
              <a:t>(Wechsler Memory </a:t>
            </a:r>
            <a:r>
              <a:rPr lang="fr-FR" sz="2000" i="1" dirty="0" err="1">
                <a:cs typeface="Calibri" panose="020F0502020204030204"/>
              </a:rPr>
              <a:t>Scale</a:t>
            </a:r>
            <a:r>
              <a:rPr lang="fr-FR" sz="2000" i="1" dirty="0">
                <a:cs typeface="Calibri" panose="020F0502020204030204"/>
              </a:rPr>
              <a:t> </a:t>
            </a:r>
            <a:r>
              <a:rPr lang="fr-FR" sz="2000" dirty="0">
                <a:cs typeface="Calibri" panose="020F0502020204030204"/>
              </a:rPr>
              <a:t>IV - </a:t>
            </a:r>
            <a:r>
              <a:rPr lang="fr-FR" sz="2000" i="1" dirty="0" err="1">
                <a:cs typeface="Calibri" panose="020F0502020204030204"/>
              </a:rPr>
              <a:t>Logical</a:t>
            </a:r>
            <a:r>
              <a:rPr lang="fr-FR" sz="2000" i="1" dirty="0">
                <a:cs typeface="Calibri" panose="020F0502020204030204"/>
              </a:rPr>
              <a:t> Memory </a:t>
            </a:r>
            <a:r>
              <a:rPr lang="fr-FR" sz="2000" dirty="0">
                <a:cs typeface="Calibri" panose="020F0502020204030204"/>
              </a:rPr>
              <a:t>2 &lt; 1 SD)</a:t>
            </a:r>
            <a:r>
              <a:rPr lang="fr-FR" sz="2000" b="1" dirty="0">
                <a:cs typeface="Calibri" panose="020F0502020204030204"/>
              </a:rPr>
              <a:t> et un biomarqueur amyloïde positif </a:t>
            </a:r>
            <a:r>
              <a:rPr lang="fr-FR" sz="2000" dirty="0">
                <a:cs typeface="Calibri" panose="020F0502020204030204"/>
              </a:rPr>
              <a:t>(TEP amyloïde : lecture visuelle ou LCS : ratio tau total/Aβ42). Les </a:t>
            </a:r>
            <a:r>
              <a:rPr lang="fr-FR" sz="2000" b="1" dirty="0">
                <a:cs typeface="Calibri" panose="020F0502020204030204"/>
              </a:rPr>
              <a:t>patients avec formes atypiques de MA n'ont pas été spécifiquement exclus des essais sur le </a:t>
            </a:r>
            <a:r>
              <a:rPr lang="fr-FR" sz="2000" b="1" dirty="0" err="1">
                <a:cs typeface="Calibri" panose="020F0502020204030204"/>
              </a:rPr>
              <a:t>lécanemab</a:t>
            </a:r>
            <a:r>
              <a:rPr lang="fr-FR" sz="2000" b="1" dirty="0">
                <a:cs typeface="Calibri" panose="020F0502020204030204"/>
              </a:rPr>
              <a:t> s'ils répondaient aux critères d'inclusion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20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1" dirty="0">
                <a:cs typeface="Calibri" panose="020F0502020204030204"/>
              </a:rPr>
              <a:t>Absence de données clinique et/ou biologique </a:t>
            </a:r>
            <a:r>
              <a:rPr lang="fr-FR" sz="2000" dirty="0">
                <a:cs typeface="Calibri" panose="020F0502020204030204"/>
              </a:rPr>
              <a:t>actuellement disponible (positivité des biomarqueurs, prévalence de </a:t>
            </a:r>
            <a:r>
              <a:rPr lang="fr-FR" sz="2000" dirty="0" err="1">
                <a:cs typeface="Calibri" panose="020F0502020204030204"/>
              </a:rPr>
              <a:t>copathologie</a:t>
            </a:r>
            <a:r>
              <a:rPr lang="fr-FR" sz="2000" dirty="0">
                <a:cs typeface="Calibri" panose="020F0502020204030204"/>
              </a:rPr>
              <a:t>) permettant raisonnablement </a:t>
            </a:r>
            <a:r>
              <a:rPr lang="fr-FR" sz="2000" b="1" dirty="0">
                <a:cs typeface="Calibri" panose="020F0502020204030204"/>
              </a:rPr>
              <a:t>d'anticiper une efficacité différente d'un médicament anti-amyloïde dans certaines formes atypiques dans la mesure où </a:t>
            </a:r>
            <a:r>
              <a:rPr lang="fr-FR" sz="2000" b="1">
                <a:cs typeface="Calibri" panose="020F0502020204030204"/>
              </a:rPr>
              <a:t>la MA en </a:t>
            </a:r>
            <a:r>
              <a:rPr lang="fr-FR" sz="2000" b="1" dirty="0">
                <a:cs typeface="Calibri" panose="020F0502020204030204"/>
              </a:rPr>
              <a:t>est très probablement la cause sous-jacente</a:t>
            </a:r>
            <a:r>
              <a:rPr lang="fr-FR" sz="2000" dirty="0">
                <a:cs typeface="Calibri" panose="020F0502020204030204"/>
              </a:rPr>
              <a:t> (le phénotype et le biomarqueur T venant renforcer cette probabilité : IWG 2021)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000" b="1" dirty="0">
              <a:cs typeface="Calibri"/>
            </a:endParaRPr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2511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618FE7-615D-29D3-25CE-D3CB8485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b="1" i="0" u="none" strike="noStrike">
                <a:effectLst/>
              </a:rPr>
              <a:t>Recommandations relatives au profil des biomarqueurs et phénotypes</a:t>
            </a:r>
            <a:br>
              <a:rPr lang="fr-FR" sz="1800" b="1" i="0" u="none" strike="noStrike">
                <a:effectLst/>
              </a:rPr>
            </a:br>
            <a:r>
              <a:rPr lang="fr-FR" sz="1800" i="1" u="none" strike="noStrike">
                <a:solidFill>
                  <a:schemeClr val="accent1"/>
                </a:solidFill>
                <a:effectLst/>
              </a:rPr>
              <a:t>Quelle(s) recherche(s) de biomarqueurs, appliquée(s) au contexte français, sont indispensable(s) en vue de discuter une indication à une IAA ? </a:t>
            </a:r>
            <a:br>
              <a:rPr lang="fr-FR" sz="1800" i="1" u="none" strike="noStrike">
                <a:solidFill>
                  <a:schemeClr val="accent1"/>
                </a:solidFill>
                <a:effectLst/>
              </a:rPr>
            </a:br>
            <a:r>
              <a:rPr lang="fr-FR" sz="1800" i="1" u="none" strike="noStrike">
                <a:solidFill>
                  <a:schemeClr val="accent1"/>
                </a:solidFill>
                <a:effectLst/>
              </a:rPr>
              <a:t>Quel(s) profil(s) de biomarqueur(s) sont compatible(s) avec une indication à une IAA ? </a:t>
            </a:r>
            <a:br>
              <a:rPr lang="fr-FR" sz="1800" i="1" u="none" strike="noStrike">
                <a:solidFill>
                  <a:schemeClr val="accent1"/>
                </a:solidFill>
                <a:effectLst/>
              </a:rPr>
            </a:br>
            <a:r>
              <a:rPr lang="fr-FR" sz="1800" i="1" u="none" strike="noStrike">
                <a:solidFill>
                  <a:schemeClr val="accent1"/>
                </a:solidFill>
                <a:effectLst/>
              </a:rPr>
              <a:t>Quelles recommandations pour </a:t>
            </a:r>
            <a:r>
              <a:rPr lang="fr-FR" sz="1800" i="1">
                <a:solidFill>
                  <a:schemeClr val="accent1"/>
                </a:solidFill>
              </a:rPr>
              <a:t>l</a:t>
            </a:r>
            <a:r>
              <a:rPr lang="fr-FR" sz="1800" i="1" u="none" strike="noStrike">
                <a:solidFill>
                  <a:schemeClr val="accent1"/>
                </a:solidFill>
                <a:effectLst/>
              </a:rPr>
              <a:t>es phénotypes atypiques ? </a:t>
            </a:r>
            <a:br>
              <a:rPr lang="fr-FR" sz="1800" i="1" u="none" strike="noStrike">
                <a:solidFill>
                  <a:schemeClr val="accent1"/>
                </a:solidFill>
                <a:effectLst/>
              </a:rPr>
            </a:br>
            <a:r>
              <a:rPr lang="fr-FR" sz="1800" i="1" u="none" strike="noStrike">
                <a:solidFill>
                  <a:schemeClr val="accent1"/>
                </a:solidFill>
                <a:effectLst/>
              </a:rPr>
              <a:t>Quelle ancienneté de l’évaluation des biomarqueurs peut être utilisée pour discuter une indication à une IAA ? </a:t>
            </a:r>
            <a:endParaRPr lang="fr-FR" i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393DCE-3673-43DE-A845-3D0A4E3C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3260" cy="50270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000" b="1" dirty="0"/>
              <a:t>Définition des biomarqueurs AT</a:t>
            </a:r>
            <a:endParaRPr lang="fr-FR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u="sng" dirty="0"/>
              <a:t>Définition A+</a:t>
            </a:r>
            <a:r>
              <a:rPr lang="fr-FR" sz="2000" dirty="0"/>
              <a:t> : LCS Aβ42/Aβ40 bas et/ou LCS Aβ42 bas et/ou TEP amyloïde positive (quel que soit le radiotraceur, analyse visuelle ou semi-quantitative)</a:t>
            </a:r>
            <a:endParaRPr lang="fr-FR" sz="2000" dirty="0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u="sng" dirty="0"/>
              <a:t>Définition T+</a:t>
            </a:r>
            <a:r>
              <a:rPr lang="fr-FR" sz="2000" dirty="0"/>
              <a:t> : LCS </a:t>
            </a:r>
            <a:r>
              <a:rPr lang="fr-FR" sz="2000" dirty="0" err="1"/>
              <a:t>pTau</a:t>
            </a:r>
            <a:r>
              <a:rPr lang="fr-FR" sz="2000" dirty="0"/>
              <a:t> 181 élevé</a:t>
            </a:r>
            <a:endParaRPr lang="fr-FR" sz="2000" dirty="0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dirty="0"/>
              <a:t>Pas d’ancienneté requise pour le profil des biomarqueurs (discuter TEP amyloïde pour les patients issus de </a:t>
            </a:r>
            <a:r>
              <a:rPr lang="fr-FR" sz="2000" dirty="0" err="1"/>
              <a:t>RCTs</a:t>
            </a:r>
            <a:r>
              <a:rPr lang="fr-FR" sz="2000" dirty="0"/>
              <a:t> avec des immunothérapies anti-amyloïdes [évaluation de la charge amyloïde résiduelle])</a:t>
            </a:r>
            <a:endParaRPr lang="fr-FR" sz="2000" dirty="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20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000" b="1" dirty="0"/>
              <a:t>Phénotypes </a:t>
            </a:r>
            <a:r>
              <a:rPr lang="fr-FR" sz="2000" b="1" dirty="0" err="1"/>
              <a:t>clinico</a:t>
            </a:r>
            <a:r>
              <a:rPr lang="fr-FR" sz="2000" b="1" dirty="0"/>
              <a:t>-biologiques recommandés</a:t>
            </a:r>
            <a:endParaRPr lang="fr-FR" sz="2000" b="1" dirty="0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u="sng" dirty="0"/>
              <a:t>Critères de CLARITY-AD : </a:t>
            </a:r>
            <a:r>
              <a:rPr lang="fr-FR" sz="2000" dirty="0"/>
              <a:t>trouble mnésique (WMS IV – LM II &lt; 1 SD) et un biomarqueur amyloïde positif (TEP amyloïde : lecture visuelle ou LCS : ratio tau total/A</a:t>
            </a:r>
            <a:r>
              <a:rPr lang="el-GR" sz="2000" dirty="0"/>
              <a:t>β42)</a:t>
            </a:r>
            <a:endParaRPr lang="fr-FR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u="sng" dirty="0"/>
              <a:t>Amnésiques</a:t>
            </a:r>
            <a:r>
              <a:rPr lang="fr-FR" sz="2000" dirty="0"/>
              <a:t> (hippocampique) : </a:t>
            </a:r>
            <a:r>
              <a:rPr lang="fr-FR" sz="2000" u="sng" dirty="0"/>
              <a:t>A+T+</a:t>
            </a:r>
            <a:r>
              <a:rPr lang="fr-FR" sz="2000" dirty="0"/>
              <a:t>, si discordance LCS (A+/T- ou A-/T+) -&gt; </a:t>
            </a:r>
            <a:r>
              <a:rPr lang="fr-FR" sz="2000" u="sng" dirty="0"/>
              <a:t>TEP amyloïde, A+T*</a:t>
            </a:r>
            <a:endParaRPr lang="fr-FR" sz="2000" u="sng" dirty="0"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u="sng" dirty="0"/>
              <a:t>Atypiques</a:t>
            </a:r>
            <a:r>
              <a:rPr lang="fr-FR" sz="2000" dirty="0"/>
              <a:t> où MA commune (</a:t>
            </a:r>
            <a:r>
              <a:rPr lang="fr-FR" sz="2000" u="sng" dirty="0"/>
              <a:t>APP </a:t>
            </a:r>
            <a:r>
              <a:rPr lang="fr-FR" sz="2000" u="sng" dirty="0" err="1"/>
              <a:t>logopénique</a:t>
            </a:r>
            <a:r>
              <a:rPr lang="fr-FR" sz="2000" u="sng" dirty="0"/>
              <a:t> et ACP</a:t>
            </a:r>
            <a:r>
              <a:rPr lang="fr-FR" sz="2000" dirty="0"/>
              <a:t>) : </a:t>
            </a:r>
            <a:r>
              <a:rPr lang="fr-FR" sz="2000" u="sng" dirty="0"/>
              <a:t>A+T+</a:t>
            </a:r>
            <a:r>
              <a:rPr lang="fr-FR" sz="2000" dirty="0"/>
              <a:t>, si discordance LCS (A+/T- ou A-/T+) -&gt; </a:t>
            </a:r>
            <a:r>
              <a:rPr lang="fr-FR" sz="2000" u="sng" dirty="0"/>
              <a:t>TEP amyloïde, A+T*</a:t>
            </a:r>
            <a:endParaRPr lang="fr-FR" sz="2000" u="sng" dirty="0">
              <a:cs typeface="Calibri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800" dirty="0">
              <a:cs typeface="Calibri"/>
            </a:endParaRPr>
          </a:p>
          <a:p>
            <a:pPr marL="1079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000" b="1" dirty="0"/>
              <a:t>Phénotypes </a:t>
            </a:r>
            <a:r>
              <a:rPr lang="fr-FR" sz="2000" b="1" dirty="0" err="1"/>
              <a:t>clinico</a:t>
            </a:r>
            <a:r>
              <a:rPr lang="fr-FR" sz="2000" b="1" dirty="0"/>
              <a:t>-biologiques non recommandés</a:t>
            </a:r>
            <a:endParaRPr lang="fr-FR" sz="1800" dirty="0">
              <a:cs typeface="Calibri" panose="020F0502020204030204"/>
            </a:endParaRPr>
          </a:p>
          <a:p>
            <a:pPr marL="180975" lvl="1" indent="-180975">
              <a:lnSpc>
                <a:spcPct val="120000"/>
              </a:lnSpc>
              <a:spcBef>
                <a:spcPts val="0"/>
              </a:spcBef>
            </a:pPr>
            <a:r>
              <a:rPr lang="fr-FR" sz="2000" u="sng" dirty="0"/>
              <a:t>Atypiques</a:t>
            </a:r>
            <a:r>
              <a:rPr lang="fr-FR" sz="2000" dirty="0"/>
              <a:t> où MA peu commune (</a:t>
            </a:r>
            <a:r>
              <a:rPr lang="fr-FR" sz="2000" u="sng" dirty="0"/>
              <a:t>autres APP, syndrome cortico-basal, dysexécutif</a:t>
            </a:r>
            <a:r>
              <a:rPr lang="fr-FR" sz="2000" dirty="0"/>
              <a:t>, …) et </a:t>
            </a:r>
            <a:r>
              <a:rPr lang="fr-FR" sz="2000" u="sng" dirty="0"/>
              <a:t>autres cas</a:t>
            </a:r>
            <a:r>
              <a:rPr lang="fr-FR" sz="2000" dirty="0"/>
              <a:t> : discussion au cas par cas en RCP (SCB)</a:t>
            </a:r>
            <a:endParaRPr lang="fr-FR" sz="2000" dirty="0">
              <a:cs typeface="Calibri"/>
            </a:endParaRPr>
          </a:p>
          <a:p>
            <a:pPr lvl="1"/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3021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59B74-CE51-3FDC-E10B-C51020AC8B51}"/>
              </a:ext>
            </a:extLst>
          </p:cNvPr>
          <p:cNvSpPr/>
          <p:nvPr/>
        </p:nvSpPr>
        <p:spPr>
          <a:xfrm>
            <a:off x="2714911" y="245555"/>
            <a:ext cx="6747800" cy="1645724"/>
          </a:xfrm>
          <a:prstGeom prst="rect">
            <a:avLst/>
          </a:prstGeom>
          <a:solidFill>
            <a:srgbClr val="FF0000">
              <a:alpha val="3020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Trouble cognitif léger ou trouble cognitif majeur à un stade léger</a:t>
            </a:r>
          </a:p>
          <a:p>
            <a:pPr algn="ctr"/>
            <a:r>
              <a:rPr lang="fr-FR">
                <a:solidFill>
                  <a:schemeClr val="tx1"/>
                </a:solidFill>
              </a:rPr>
              <a:t>ET</a:t>
            </a:r>
            <a:endParaRPr lang="fr-FR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r-FR">
                <a:solidFill>
                  <a:schemeClr val="tx1"/>
                </a:solidFill>
              </a:rPr>
              <a:t>Score </a:t>
            </a:r>
            <a:r>
              <a:rPr lang="fr-FR" dirty="0">
                <a:solidFill>
                  <a:schemeClr val="tx1"/>
                </a:solidFill>
              </a:rPr>
              <a:t>MMSE </a:t>
            </a:r>
            <a:r>
              <a:rPr lang="fr-FR">
                <a:solidFill>
                  <a:schemeClr val="tx1"/>
                </a:solidFill>
              </a:rPr>
              <a:t>&gt; ou égal à 22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(ou CDR-global 0.5-1 ou IADL peu altérées si non amnésique / faible NSC / barrière langue)</a:t>
            </a:r>
            <a:endParaRPr lang="fr-FR" sz="14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r-FR">
                <a:solidFill>
                  <a:schemeClr val="tx1"/>
                </a:solidFill>
              </a:rPr>
              <a:t>ET</a:t>
            </a:r>
            <a:endParaRPr lang="fr-FR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Syndrome </a:t>
            </a:r>
            <a:r>
              <a:rPr lang="fr-FR">
                <a:solidFill>
                  <a:schemeClr val="tx1"/>
                </a:solidFill>
              </a:rPr>
              <a:t>amnésique</a:t>
            </a:r>
            <a:r>
              <a:rPr lang="fr-FR" dirty="0">
                <a:solidFill>
                  <a:schemeClr val="tx1"/>
                </a:solidFill>
              </a:rPr>
              <a:t> hippocampique</a:t>
            </a:r>
            <a:r>
              <a:rPr lang="fr-FR">
                <a:solidFill>
                  <a:schemeClr val="tx1"/>
                </a:solidFill>
              </a:rPr>
              <a:t> ou APP </a:t>
            </a:r>
            <a:r>
              <a:rPr lang="fr-FR" err="1">
                <a:solidFill>
                  <a:schemeClr val="tx1"/>
                </a:solidFill>
              </a:rPr>
              <a:t>logopénique</a:t>
            </a:r>
            <a:r>
              <a:rPr lang="fr-FR">
                <a:solidFill>
                  <a:schemeClr val="tx1"/>
                </a:solidFill>
              </a:rPr>
              <a:t> ou ACP</a:t>
            </a:r>
            <a:endParaRPr lang="fr-FR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14652-183D-E35A-E63E-8645E18B9048}"/>
              </a:ext>
            </a:extLst>
          </p:cNvPr>
          <p:cNvSpPr/>
          <p:nvPr/>
        </p:nvSpPr>
        <p:spPr>
          <a:xfrm>
            <a:off x="960218" y="3863580"/>
            <a:ext cx="1751672" cy="869304"/>
          </a:xfrm>
          <a:prstGeom prst="rect">
            <a:avLst/>
          </a:prstGeom>
          <a:solidFill>
            <a:schemeClr val="accent3">
              <a:alpha val="30187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Biomarqueurs du </a:t>
            </a:r>
            <a:r>
              <a:rPr lang="fr-FR" dirty="0">
                <a:solidFill>
                  <a:schemeClr val="tx1"/>
                </a:solidFill>
              </a:rPr>
              <a:t>LCS</a:t>
            </a:r>
            <a:r>
              <a:rPr lang="fr-FR">
                <a:solidFill>
                  <a:schemeClr val="tx1"/>
                </a:solidFill>
              </a:rPr>
              <a:t> A+T+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20A9E-BF28-7409-8A7F-6FD83C632E4E}"/>
              </a:ext>
            </a:extLst>
          </p:cNvPr>
          <p:cNvSpPr/>
          <p:nvPr/>
        </p:nvSpPr>
        <p:spPr>
          <a:xfrm>
            <a:off x="4888426" y="3841916"/>
            <a:ext cx="1751672" cy="873906"/>
          </a:xfrm>
          <a:prstGeom prst="rect">
            <a:avLst/>
          </a:prstGeom>
          <a:solidFill>
            <a:schemeClr val="accent3"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Biomarqueurs du </a:t>
            </a:r>
            <a:r>
              <a:rPr lang="fr-FR" dirty="0">
                <a:solidFill>
                  <a:schemeClr val="tx1"/>
                </a:solidFill>
              </a:rPr>
              <a:t>LCS</a:t>
            </a:r>
            <a:r>
              <a:rPr lang="fr-FR">
                <a:solidFill>
                  <a:schemeClr val="tx1"/>
                </a:solidFill>
              </a:rPr>
              <a:t> discordants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BFF7D-96B9-AC47-A5F6-AA369DD24560}"/>
              </a:ext>
            </a:extLst>
          </p:cNvPr>
          <p:cNvSpPr/>
          <p:nvPr/>
        </p:nvSpPr>
        <p:spPr>
          <a:xfrm>
            <a:off x="6758222" y="2209244"/>
            <a:ext cx="2725581" cy="873906"/>
          </a:xfrm>
          <a:prstGeom prst="rect">
            <a:avLst/>
          </a:prstGeom>
          <a:solidFill>
            <a:schemeClr val="accent6">
              <a:alpha val="30004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Réalisation d’une TEP amyloïde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006DE-1DAE-48AB-4A50-7FAB6BB9E969}"/>
              </a:ext>
            </a:extLst>
          </p:cNvPr>
          <p:cNvSpPr/>
          <p:nvPr/>
        </p:nvSpPr>
        <p:spPr>
          <a:xfrm>
            <a:off x="7124936" y="3842496"/>
            <a:ext cx="1751672" cy="869305"/>
          </a:xfrm>
          <a:prstGeom prst="rect">
            <a:avLst/>
          </a:prstGeom>
          <a:solidFill>
            <a:schemeClr val="accent3"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TEP amyloïde +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6D9DB-0CBB-6A47-E563-F8BE5C893880}"/>
              </a:ext>
            </a:extLst>
          </p:cNvPr>
          <p:cNvSpPr/>
          <p:nvPr/>
        </p:nvSpPr>
        <p:spPr>
          <a:xfrm>
            <a:off x="9386589" y="3848189"/>
            <a:ext cx="1751672" cy="869305"/>
          </a:xfrm>
          <a:prstGeom prst="rect">
            <a:avLst/>
          </a:prstGeom>
          <a:solidFill>
            <a:schemeClr val="accent3"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TEP amyloïde 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DF1778-B412-A945-678D-3A75CB31B484}"/>
              </a:ext>
            </a:extLst>
          </p:cNvPr>
          <p:cNvSpPr/>
          <p:nvPr/>
        </p:nvSpPr>
        <p:spPr>
          <a:xfrm>
            <a:off x="2729284" y="2207258"/>
            <a:ext cx="2725581" cy="873907"/>
          </a:xfrm>
          <a:prstGeom prst="rect">
            <a:avLst/>
          </a:prstGeom>
          <a:solidFill>
            <a:schemeClr val="accent6">
              <a:alpha val="30031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Biomarqueurs du LCR en 1</a:t>
            </a:r>
            <a:r>
              <a:rPr lang="fr-FR" baseline="30000">
                <a:solidFill>
                  <a:schemeClr val="tx1"/>
                </a:solidFill>
              </a:rPr>
              <a:t>ère</a:t>
            </a:r>
            <a:r>
              <a:rPr lang="fr-FR">
                <a:solidFill>
                  <a:schemeClr val="tx1"/>
                </a:solidFill>
              </a:rPr>
              <a:t> intention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6774BA-D579-3A8F-5C5E-03576BCAD495}"/>
              </a:ext>
            </a:extLst>
          </p:cNvPr>
          <p:cNvSpPr/>
          <p:nvPr/>
        </p:nvSpPr>
        <p:spPr>
          <a:xfrm>
            <a:off x="845821" y="5831665"/>
            <a:ext cx="1879918" cy="869304"/>
          </a:xfrm>
          <a:prstGeom prst="rect">
            <a:avLst/>
          </a:prstGeom>
          <a:solidFill>
            <a:schemeClr val="accent1"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Recommandation IAA en l’absence de CI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A4C5C-BA81-C28A-4C4B-581407B5B17A}"/>
              </a:ext>
            </a:extLst>
          </p:cNvPr>
          <p:cNvSpPr/>
          <p:nvPr/>
        </p:nvSpPr>
        <p:spPr>
          <a:xfrm>
            <a:off x="9462715" y="5811607"/>
            <a:ext cx="1879915" cy="869304"/>
          </a:xfrm>
          <a:prstGeom prst="rect">
            <a:avLst/>
          </a:prstGeom>
          <a:solidFill>
            <a:schemeClr val="accent1"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Absence de recommandation  à IAA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A096AD8-EEE0-4886-8E1E-D9FA7D3818E1}"/>
              </a:ext>
            </a:extLst>
          </p:cNvPr>
          <p:cNvCxnSpPr/>
          <p:nvPr/>
        </p:nvCxnSpPr>
        <p:spPr>
          <a:xfrm>
            <a:off x="3845463" y="1905657"/>
            <a:ext cx="0" cy="315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0216A8C-3390-8250-AEBC-641B7417C6CF}"/>
              </a:ext>
            </a:extLst>
          </p:cNvPr>
          <p:cNvCxnSpPr/>
          <p:nvPr/>
        </p:nvCxnSpPr>
        <p:spPr>
          <a:xfrm>
            <a:off x="1836054" y="3548240"/>
            <a:ext cx="0" cy="315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9CC82F4-5C92-5420-CF14-8454C39C7FF8}"/>
              </a:ext>
            </a:extLst>
          </p:cNvPr>
          <p:cNvCxnSpPr>
            <a:cxnSpLocks/>
          </p:cNvCxnSpPr>
          <p:nvPr/>
        </p:nvCxnSpPr>
        <p:spPr>
          <a:xfrm>
            <a:off x="3814079" y="3081165"/>
            <a:ext cx="0" cy="7567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911460E-D90D-035C-6348-F32F577D3C81}"/>
              </a:ext>
            </a:extLst>
          </p:cNvPr>
          <p:cNvCxnSpPr>
            <a:cxnSpLocks/>
          </p:cNvCxnSpPr>
          <p:nvPr/>
        </p:nvCxnSpPr>
        <p:spPr>
          <a:xfrm>
            <a:off x="7977086" y="3081165"/>
            <a:ext cx="0" cy="729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B732670-50C1-3DF8-3415-F6E216240DF8}"/>
              </a:ext>
            </a:extLst>
          </p:cNvPr>
          <p:cNvCxnSpPr/>
          <p:nvPr/>
        </p:nvCxnSpPr>
        <p:spPr>
          <a:xfrm>
            <a:off x="10257243" y="3522518"/>
            <a:ext cx="0" cy="315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FF083CE-7D55-2818-587B-005A259B33CB}"/>
              </a:ext>
            </a:extLst>
          </p:cNvPr>
          <p:cNvCxnSpPr>
            <a:cxnSpLocks/>
          </p:cNvCxnSpPr>
          <p:nvPr/>
        </p:nvCxnSpPr>
        <p:spPr>
          <a:xfrm>
            <a:off x="1853448" y="4732884"/>
            <a:ext cx="0" cy="10787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112CF5B-6FB5-5F30-EF70-86DF066E8E14}"/>
              </a:ext>
            </a:extLst>
          </p:cNvPr>
          <p:cNvCxnSpPr>
            <a:cxnSpLocks/>
          </p:cNvCxnSpPr>
          <p:nvPr/>
        </p:nvCxnSpPr>
        <p:spPr>
          <a:xfrm>
            <a:off x="6118673" y="2599108"/>
            <a:ext cx="63954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9BB54F2-D070-3FB4-CEB3-5AB7EA6F3946}"/>
              </a:ext>
            </a:extLst>
          </p:cNvPr>
          <p:cNvCxnSpPr>
            <a:cxnSpLocks/>
          </p:cNvCxnSpPr>
          <p:nvPr/>
        </p:nvCxnSpPr>
        <p:spPr>
          <a:xfrm>
            <a:off x="10244956" y="4711801"/>
            <a:ext cx="2146" cy="11198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5F9196A-AAA1-783D-39B0-A8B9EEAE10C6}"/>
              </a:ext>
            </a:extLst>
          </p:cNvPr>
          <p:cNvCxnSpPr>
            <a:cxnSpLocks/>
          </p:cNvCxnSpPr>
          <p:nvPr/>
        </p:nvCxnSpPr>
        <p:spPr>
          <a:xfrm>
            <a:off x="3845463" y="5271802"/>
            <a:ext cx="63994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46A5A72-94AF-2A16-55C6-67A67602A0F2}"/>
              </a:ext>
            </a:extLst>
          </p:cNvPr>
          <p:cNvSpPr/>
          <p:nvPr/>
        </p:nvSpPr>
        <p:spPr>
          <a:xfrm>
            <a:off x="2969627" y="3837895"/>
            <a:ext cx="1751672" cy="873906"/>
          </a:xfrm>
          <a:prstGeom prst="rect">
            <a:avLst/>
          </a:prstGeom>
          <a:solidFill>
            <a:schemeClr val="accent3"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Biomarqueurs du </a:t>
            </a:r>
            <a:r>
              <a:rPr lang="fr-FR" dirty="0">
                <a:solidFill>
                  <a:schemeClr val="tx1"/>
                </a:solidFill>
              </a:rPr>
              <a:t>LCS</a:t>
            </a:r>
            <a:r>
              <a:rPr lang="fr-FR">
                <a:solidFill>
                  <a:schemeClr val="tx1"/>
                </a:solidFill>
              </a:rPr>
              <a:t> normaux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4FBB34F-7AEC-35FB-F7B9-744CD0808269}"/>
              </a:ext>
            </a:extLst>
          </p:cNvPr>
          <p:cNvCxnSpPr>
            <a:cxnSpLocks/>
          </p:cNvCxnSpPr>
          <p:nvPr/>
        </p:nvCxnSpPr>
        <p:spPr>
          <a:xfrm flipH="1" flipV="1">
            <a:off x="2711890" y="6230493"/>
            <a:ext cx="5248353" cy="190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0C59B95C-F799-3615-FB23-FA7BAE535380}"/>
              </a:ext>
            </a:extLst>
          </p:cNvPr>
          <p:cNvSpPr txBox="1"/>
          <p:nvPr/>
        </p:nvSpPr>
        <p:spPr>
          <a:xfrm>
            <a:off x="6693134" y="1937327"/>
            <a:ext cx="248813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000"/>
              <a:t>PL contre-indiquée</a:t>
            </a:r>
            <a:r>
              <a:rPr lang="fr-FR" sz="1000" dirty="0"/>
              <a:t>   </a:t>
            </a:r>
            <a:r>
              <a:rPr lang="fr-FR" sz="1000"/>
              <a:t>ou non réalisable</a:t>
            </a:r>
            <a:endParaRPr lang="fr-FR" sz="1000" dirty="0">
              <a:cs typeface="Calibri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3AFE184-ECD6-DA75-A767-3F8A7B45235D}"/>
              </a:ext>
            </a:extLst>
          </p:cNvPr>
          <p:cNvCxnSpPr/>
          <p:nvPr/>
        </p:nvCxnSpPr>
        <p:spPr>
          <a:xfrm>
            <a:off x="1836054" y="3548240"/>
            <a:ext cx="3928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187F563A-0D8F-7546-88C6-E147BED30395}"/>
              </a:ext>
            </a:extLst>
          </p:cNvPr>
          <p:cNvCxnSpPr>
            <a:cxnSpLocks/>
          </p:cNvCxnSpPr>
          <p:nvPr/>
        </p:nvCxnSpPr>
        <p:spPr>
          <a:xfrm>
            <a:off x="7977086" y="3504467"/>
            <a:ext cx="22853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DB339694-A14D-0F50-ACC4-F292A1619993}"/>
              </a:ext>
            </a:extLst>
          </p:cNvPr>
          <p:cNvCxnSpPr>
            <a:cxnSpLocks/>
          </p:cNvCxnSpPr>
          <p:nvPr/>
        </p:nvCxnSpPr>
        <p:spPr>
          <a:xfrm>
            <a:off x="3841017" y="4717118"/>
            <a:ext cx="0" cy="559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089DE21-582F-E83C-EB80-A445489E36BE}"/>
              </a:ext>
            </a:extLst>
          </p:cNvPr>
          <p:cNvCxnSpPr>
            <a:cxnSpLocks/>
          </p:cNvCxnSpPr>
          <p:nvPr/>
        </p:nvCxnSpPr>
        <p:spPr>
          <a:xfrm flipV="1">
            <a:off x="7960243" y="4711801"/>
            <a:ext cx="0" cy="1533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AB8B4C33-F0D0-557E-ED6A-236385CCC964}"/>
              </a:ext>
            </a:extLst>
          </p:cNvPr>
          <p:cNvCxnSpPr>
            <a:cxnSpLocks/>
          </p:cNvCxnSpPr>
          <p:nvPr/>
        </p:nvCxnSpPr>
        <p:spPr>
          <a:xfrm>
            <a:off x="5757533" y="3548240"/>
            <a:ext cx="0" cy="3153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9FABCC8-4874-5155-83D7-4E84DB88082B}"/>
              </a:ext>
            </a:extLst>
          </p:cNvPr>
          <p:cNvCxnSpPr>
            <a:cxnSpLocks/>
          </p:cNvCxnSpPr>
          <p:nvPr/>
        </p:nvCxnSpPr>
        <p:spPr>
          <a:xfrm>
            <a:off x="7980707" y="1896364"/>
            <a:ext cx="0" cy="315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2D49C47-248E-9A74-1B60-34019728769D}"/>
              </a:ext>
            </a:extLst>
          </p:cNvPr>
          <p:cNvCxnSpPr/>
          <p:nvPr/>
        </p:nvCxnSpPr>
        <p:spPr>
          <a:xfrm>
            <a:off x="6122019" y="2594982"/>
            <a:ext cx="3718" cy="1248936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0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9FF0B-641F-1D84-38BB-23BF642B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/>
              <a:t>Recommandations relatives au statut </a:t>
            </a:r>
            <a:r>
              <a:rPr lang="fr-FR" b="1" err="1"/>
              <a:t>ApoE</a:t>
            </a:r>
            <a:br>
              <a:rPr lang="fr-FR"/>
            </a:br>
            <a:r>
              <a:rPr lang="fr-FR" sz="2000" i="1">
                <a:solidFill>
                  <a:schemeClr val="accent1"/>
                </a:solidFill>
              </a:rPr>
              <a:t>La détermination du statut APOE doit-elle être réalisée dans le bilan pré-thérapeutique ?</a:t>
            </a:r>
            <a:br>
              <a:rPr lang="fr-FR" sz="2000" i="1"/>
            </a:br>
            <a:r>
              <a:rPr lang="fr-FR" sz="2000" i="1">
                <a:solidFill>
                  <a:schemeClr val="accent1"/>
                </a:solidFill>
              </a:rPr>
              <a:t>Le statut APOE4 est-il une précaution d’emploi à l’utilisation d’une IAA ?</a:t>
            </a:r>
            <a:endParaRPr lang="fr-FR" sz="2000" i="1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744608-8617-92E3-F275-28DC336AF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213"/>
            <a:ext cx="52578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b="1" dirty="0"/>
              <a:t>Il est recommandé de déterminer le statut APOE en bilan pré-thérapeutique pour discuter la balance bénéfice-risque</a:t>
            </a:r>
          </a:p>
          <a:p>
            <a:pPr lvl="1"/>
            <a:r>
              <a:rPr lang="fr-FR" sz="2000" dirty="0"/>
              <a:t>Tolérance : statut APOE4 est un FDR d’ARIA-E (x3) et ARIA-H (x2), FDR d’ARIA-E symptomatique (x3)</a:t>
            </a:r>
          </a:p>
          <a:p>
            <a:pPr lvl="1"/>
            <a:r>
              <a:rPr lang="fr-FR" sz="2000" dirty="0"/>
              <a:t>Efficacité : le </a:t>
            </a:r>
            <a:r>
              <a:rPr lang="fr-FR" sz="2000" dirty="0" err="1"/>
              <a:t>lécanémab</a:t>
            </a:r>
            <a:r>
              <a:rPr lang="fr-FR" sz="2000" dirty="0"/>
              <a:t> semble plus efficace chez les sujets non-porteurs que porteurs APOE4 (analyse pré-spécifiée)</a:t>
            </a:r>
            <a:endParaRPr lang="fr-FR" sz="2000" dirty="0">
              <a:cs typeface="Calibri"/>
            </a:endParaRPr>
          </a:p>
          <a:p>
            <a:pPr lvl="1"/>
            <a:endParaRPr lang="fr-FR" dirty="0"/>
          </a:p>
          <a:p>
            <a:r>
              <a:rPr lang="fr-FR" b="1" dirty="0"/>
              <a:t>Il est recommandé de ne pas traiter les sujets porteurs homozygotes car la balance bénéfice-risque ne semble pas favorable</a:t>
            </a:r>
            <a:endParaRPr lang="fr-FR" b="1" dirty="0">
              <a:cs typeface="Calibri"/>
            </a:endParaRPr>
          </a:p>
          <a:p>
            <a:pPr lvl="1"/>
            <a:r>
              <a:rPr lang="fr-FR" sz="2000" dirty="0"/>
              <a:t>E4/E4: FDR d’ARIA-E (x6), d’ARIA-H (x3) et d’ARIA-E symptomatique (x6)</a:t>
            </a:r>
            <a:endParaRPr lang="fr-FR" sz="2000" dirty="0">
              <a:cs typeface="Calibri"/>
            </a:endParaRPr>
          </a:p>
          <a:p>
            <a:pPr lvl="1"/>
            <a:r>
              <a:rPr lang="fr-FR" sz="2000" dirty="0">
                <a:cs typeface="Calibri"/>
              </a:rPr>
              <a:t>ARIA sévères et décès sous </a:t>
            </a:r>
            <a:r>
              <a:rPr lang="fr-FR" sz="2000" dirty="0" err="1">
                <a:cs typeface="Calibri"/>
              </a:rPr>
              <a:t>lecanemab</a:t>
            </a:r>
            <a:r>
              <a:rPr lang="fr-FR" sz="2000" dirty="0">
                <a:cs typeface="Calibri"/>
              </a:rPr>
              <a:t> chez E4/E4</a:t>
            </a:r>
          </a:p>
          <a:p>
            <a:pPr lvl="1"/>
            <a:endParaRPr lang="fr-FR" sz="2000" dirty="0">
              <a:cs typeface="Calibri"/>
            </a:endParaRPr>
          </a:p>
          <a:p>
            <a:pPr lvl="1"/>
            <a:endParaRPr lang="fr-FR" dirty="0">
              <a:cs typeface="Calibri" panose="020F050202020403020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8A1F40-B212-E4E3-84DA-2ED35A63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701" y="1751360"/>
            <a:ext cx="4543098" cy="1677640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87A6B025-F97B-E11F-B2B5-8E5F30C5C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74" y="3467626"/>
            <a:ext cx="4704951" cy="32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7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5270D-B640-4777-33AF-10E93900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fr-FR" sz="4000" b="1" i="0" u="none" strike="noStrike" dirty="0">
                <a:effectLst/>
              </a:rPr>
              <a:t>Recommandations relatives à l’âge</a:t>
            </a:r>
            <a:br>
              <a:rPr lang="fr-FR" sz="1800" b="1" i="0" u="none" strike="noStrike" dirty="0">
                <a:effectLst/>
              </a:rPr>
            </a:br>
            <a:r>
              <a:rPr lang="fr-FR" sz="2000" i="1" u="none" strike="noStrike" dirty="0">
                <a:solidFill>
                  <a:schemeClr val="accent1"/>
                </a:solidFill>
                <a:effectLst/>
              </a:rPr>
              <a:t>Y a-t-il un âge minimal en dessous duquel les IAA ne sont pas </a:t>
            </a:r>
            <a:r>
              <a:rPr lang="fr-FR" sz="2000" i="1" dirty="0">
                <a:solidFill>
                  <a:schemeClr val="accent1"/>
                </a:solidFill>
              </a:rPr>
              <a:t>recommand</a:t>
            </a:r>
            <a:r>
              <a:rPr lang="fr-FR" sz="2000" i="1" u="none" strike="noStrike" dirty="0">
                <a:solidFill>
                  <a:schemeClr val="accent1"/>
                </a:solidFill>
                <a:effectLst/>
              </a:rPr>
              <a:t>ées ? </a:t>
            </a:r>
            <a:endParaRPr lang="fr-FR" sz="2000" i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8E5EC7-575D-D208-1EB9-5AC7823AA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dirty="0">
                <a:ea typeface="+mn-lt"/>
                <a:cs typeface="+mn-lt"/>
              </a:rPr>
              <a:t>Critères d'inclusion protocole CLARITY : âge entre 50 et 90 ans</a:t>
            </a:r>
          </a:p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353 patients &lt; 65 ans vs 1203 entre 65 et 80 ans et 239 &gt; 80 ans</a:t>
            </a: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Peu de données pour immunothérapies anti-amyloïdes chez sujets &lt; 50 ans sauf protocole DIAN TU: pas de différence en terme de </a:t>
            </a:r>
            <a:r>
              <a:rPr lang="fr-FR" dirty="0" err="1">
                <a:cs typeface="Calibri" panose="020F0502020204030204"/>
              </a:rPr>
              <a:t>safety</a:t>
            </a:r>
            <a:r>
              <a:rPr lang="fr-FR" dirty="0">
                <a:cs typeface="Calibri" panose="020F0502020204030204"/>
              </a:rPr>
              <a:t> par rapport aux sujets plus âgés</a:t>
            </a:r>
          </a:p>
          <a:p>
            <a:endParaRPr lang="fr-FR" dirty="0"/>
          </a:p>
          <a:p>
            <a:r>
              <a:rPr lang="fr-FR" b="1" dirty="0"/>
              <a:t>Un âge « jeune » (&lt;50 ans) n’apparaît pas un facteur limitant pour l’administration d’une IAA</a:t>
            </a:r>
            <a:endParaRPr lang="fr-FR" dirty="0">
              <a:cs typeface="Calibri"/>
            </a:endParaRPr>
          </a:p>
          <a:p>
            <a:pPr lvl="1"/>
            <a:endParaRPr lang="fr-FR" sz="2800" dirty="0">
              <a:cs typeface="Calibri"/>
            </a:endParaRPr>
          </a:p>
          <a:p>
            <a:r>
              <a:rPr lang="fr-FR" b="1" dirty="0"/>
              <a:t>Il n’est pas recommandé d’exclure les formes autosomiques dominantes (duplication APP à discuter du fait du risque accru d'AAC)</a:t>
            </a:r>
            <a:endParaRPr lang="fr-FR" b="1" dirty="0">
              <a:cs typeface="Calibri"/>
            </a:endParaRP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24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EA31B85-E91F-0D53-7EEC-B9A9C936A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37467"/>
            <a:ext cx="10515600" cy="1325563"/>
          </a:xfrm>
        </p:spPr>
        <p:txBody>
          <a:bodyPr/>
          <a:lstStyle/>
          <a:p>
            <a:r>
              <a:rPr lang="fr-FR" b="1" dirty="0"/>
              <a:t>Recommandations relatives à l'âg</a:t>
            </a:r>
            <a:r>
              <a:rPr lang="fr-FR" dirty="0"/>
              <a:t>e</a:t>
            </a:r>
            <a:br>
              <a:rPr lang="fr-FR" dirty="0"/>
            </a:br>
            <a:r>
              <a:rPr lang="fr-FR" sz="1800" i="1" dirty="0">
                <a:solidFill>
                  <a:schemeClr val="accent1"/>
                </a:solidFill>
                <a:ea typeface="+mj-lt"/>
                <a:cs typeface="+mj-lt"/>
              </a:rPr>
              <a:t>Y a-t-il un âge minimal au-dessous duquel les IAA ne sont pas recommandées ? </a:t>
            </a:r>
            <a:endParaRPr lang="en-US" sz="1800" dirty="0">
              <a:solidFill>
                <a:schemeClr val="accent1"/>
              </a:solidFill>
              <a:ea typeface="+mj-lt"/>
              <a:cs typeface="+mj-lt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7367AE4-C08C-21C3-585C-DB068618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1186894"/>
            <a:ext cx="4660334" cy="574330"/>
          </a:xfrm>
        </p:spPr>
        <p:txBody>
          <a:bodyPr>
            <a:noAutofit/>
          </a:bodyPr>
          <a:lstStyle/>
          <a:p>
            <a:r>
              <a:rPr lang="fr-FR" sz="1400">
                <a:effectLst/>
              </a:rPr>
              <a:t>CLARITY AD </a:t>
            </a:r>
            <a:r>
              <a:rPr lang="en-US" sz="1400"/>
              <a:t>: </a:t>
            </a:r>
            <a:r>
              <a:rPr lang="fr-FR" sz="1400"/>
              <a:t>50-65 ans; n=353 (19,7%)</a:t>
            </a:r>
          </a:p>
          <a:p>
            <a:r>
              <a:rPr lang="fr-FR" sz="1400"/>
              <a:t>Données d’efficacité:</a:t>
            </a:r>
            <a:endParaRPr lang="en-US" sz="14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91E25C-35DF-8118-9138-EA556D67C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63" y="1863005"/>
            <a:ext cx="5573720" cy="19080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8C78953-3EED-AD65-C926-84699A0ED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295" y="3897395"/>
            <a:ext cx="3377009" cy="2880000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55C39FB-5E4F-8741-C6B3-F1F6DDB92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79" y="3885081"/>
            <a:ext cx="3642959" cy="288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B370332-7CF4-0788-D80F-B18D044AC250}"/>
              </a:ext>
            </a:extLst>
          </p:cNvPr>
          <p:cNvSpPr txBox="1"/>
          <p:nvPr/>
        </p:nvSpPr>
        <p:spPr>
          <a:xfrm>
            <a:off x="7822912" y="6441591"/>
            <a:ext cx="4010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(van Dyck et al., NEJM 2022; </a:t>
            </a:r>
            <a:r>
              <a:rPr lang="fr-FR" sz="1200" err="1"/>
              <a:t>Seonjoo</a:t>
            </a:r>
            <a:r>
              <a:rPr lang="fr-FR" sz="1200"/>
              <a:t> et al. Ann </a:t>
            </a:r>
            <a:r>
              <a:rPr lang="fr-FR" sz="1200" err="1"/>
              <a:t>Neurol</a:t>
            </a:r>
            <a:r>
              <a:rPr lang="fr-FR" sz="1200"/>
              <a:t> 2016</a:t>
            </a:r>
            <a:r>
              <a:rPr lang="en-US" sz="120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9247BF-C0EF-24A3-BA81-46EB6C715D01}"/>
              </a:ext>
            </a:extLst>
          </p:cNvPr>
          <p:cNvSpPr txBox="1"/>
          <p:nvPr/>
        </p:nvSpPr>
        <p:spPr>
          <a:xfrm>
            <a:off x="6804850" y="1242911"/>
            <a:ext cx="5115498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CLARITY AD &lt;65 </a:t>
            </a:r>
            <a:r>
              <a:rPr lang="en-US" sz="1400" err="1"/>
              <a:t>ans</a:t>
            </a:r>
            <a:r>
              <a:rPr lang="en-US" sz="1400"/>
              <a:t> : Absence de </a:t>
            </a:r>
            <a:r>
              <a:rPr lang="en-US" sz="1400" err="1"/>
              <a:t>données</a:t>
            </a:r>
            <a:r>
              <a:rPr lang="en-US" sz="1400"/>
              <a:t> de </a:t>
            </a:r>
            <a:r>
              <a:rPr lang="en-US" sz="1400" err="1"/>
              <a:t>sécurité</a:t>
            </a:r>
            <a:r>
              <a:rPr lang="en-US" sz="1400"/>
              <a:t>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OR - APOE4 plus </a:t>
            </a:r>
            <a:r>
              <a:rPr lang="en-US" sz="1400" err="1"/>
              <a:t>fréquent</a:t>
            </a:r>
            <a:r>
              <a:rPr lang="en-US" sz="1400"/>
              <a:t> et </a:t>
            </a:r>
            <a:r>
              <a:rPr lang="en-US" sz="1400" err="1"/>
              <a:t>augmente</a:t>
            </a:r>
            <a:r>
              <a:rPr lang="en-US" sz="1400"/>
              <a:t> le </a:t>
            </a:r>
            <a:r>
              <a:rPr lang="en-US" sz="1400" err="1"/>
              <a:t>risque</a:t>
            </a:r>
            <a:r>
              <a:rPr lang="en-US" sz="1400"/>
              <a:t> </a:t>
            </a:r>
            <a:r>
              <a:rPr lang="en-US" sz="1400" err="1"/>
              <a:t>d’ARIA</a:t>
            </a:r>
            <a:r>
              <a:rPr lang="en-US" sz="1400"/>
              <a:t>-E </a:t>
            </a:r>
            <a:r>
              <a:rPr lang="en-US" sz="1400" err="1"/>
              <a:t>ou</a:t>
            </a:r>
            <a:r>
              <a:rPr lang="en-US" sz="1400"/>
              <a:t> -H</a:t>
            </a:r>
            <a:endParaRPr lang="en-US" sz="1400">
              <a:cs typeface="Calibri"/>
            </a:endParaRPr>
          </a:p>
          <a:p>
            <a:pPr marL="585470" lvl="1" indent="-128270">
              <a:spcAft>
                <a:spcPts val="600"/>
              </a:spcAft>
            </a:pPr>
            <a:r>
              <a:rPr lang="fr-FR" sz="1400"/>
              <a:t>  - Mutation APP plus à risque d’AAC </a:t>
            </a:r>
            <a:endParaRPr lang="fr-FR" sz="1400">
              <a:cs typeface="Calibri"/>
            </a:endParaRPr>
          </a:p>
          <a:p>
            <a:pPr marL="585470" lvl="1" indent="-128270">
              <a:spcAft>
                <a:spcPts val="600"/>
              </a:spcAft>
            </a:pPr>
            <a:r>
              <a:rPr lang="fr-FR" sz="1400"/>
              <a:t>  - DIAN : porteurs de mutation ont des HS SB plus importants, particulièrement en pariétal et occipital &gt;&gt;&gt; + à risque d’AAC et d’ARIA?</a:t>
            </a:r>
            <a:endParaRPr lang="en-US" sz="1400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fr-FR" sz="1400"/>
              <a:t>&gt;&gt;&gt; population plus à risque d’ARIA</a:t>
            </a:r>
            <a:endParaRPr lang="fr-FR" sz="1400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A955B-0D95-B2F9-6709-36CAA4D31395}"/>
              </a:ext>
            </a:extLst>
          </p:cNvPr>
          <p:cNvSpPr/>
          <p:nvPr/>
        </p:nvSpPr>
        <p:spPr>
          <a:xfrm>
            <a:off x="1081378" y="3380906"/>
            <a:ext cx="5348452" cy="159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9DFC6-EC06-34D1-7431-EC3DED163863}"/>
              </a:ext>
            </a:extLst>
          </p:cNvPr>
          <p:cNvSpPr/>
          <p:nvPr/>
        </p:nvSpPr>
        <p:spPr>
          <a:xfrm>
            <a:off x="405279" y="4971913"/>
            <a:ext cx="3569821" cy="139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1B53AE-486C-71D4-2EDC-41322EC0D569}"/>
              </a:ext>
            </a:extLst>
          </p:cNvPr>
          <p:cNvSpPr/>
          <p:nvPr/>
        </p:nvSpPr>
        <p:spPr>
          <a:xfrm>
            <a:off x="4204295" y="5006734"/>
            <a:ext cx="3377009" cy="1050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D5F21E9-B9C4-4EA2-3CA5-1F57A679FA64}"/>
              </a:ext>
            </a:extLst>
          </p:cNvPr>
          <p:cNvSpPr txBox="1"/>
          <p:nvPr/>
        </p:nvSpPr>
        <p:spPr>
          <a:xfrm>
            <a:off x="1226117" y="1886689"/>
            <a:ext cx="609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FF0000"/>
                </a:solidFill>
              </a:rPr>
              <a:t>CDR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805D7BC-6E58-655D-40DE-7212CE7B9CF2}"/>
              </a:ext>
            </a:extLst>
          </p:cNvPr>
          <p:cNvSpPr txBox="1"/>
          <p:nvPr/>
        </p:nvSpPr>
        <p:spPr>
          <a:xfrm>
            <a:off x="133351" y="3885081"/>
            <a:ext cx="1187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FF0000"/>
                </a:solidFill>
              </a:rPr>
              <a:t>ADAS-Cog14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F121B41-657E-14B8-4A83-0E8418DEE041}"/>
              </a:ext>
            </a:extLst>
          </p:cNvPr>
          <p:cNvSpPr txBox="1"/>
          <p:nvPr/>
        </p:nvSpPr>
        <p:spPr>
          <a:xfrm>
            <a:off x="3886200" y="3872786"/>
            <a:ext cx="1409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FF0000"/>
                </a:solidFill>
              </a:rPr>
              <a:t>ADCS MCI-ADL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6DEF453-04DD-1013-1093-C730095AE013}"/>
              </a:ext>
            </a:extLst>
          </p:cNvPr>
          <p:cNvGrpSpPr/>
          <p:nvPr/>
        </p:nvGrpSpPr>
        <p:grpSpPr>
          <a:xfrm>
            <a:off x="7737360" y="3266351"/>
            <a:ext cx="4181737" cy="3139321"/>
            <a:chOff x="7737360" y="3266351"/>
            <a:chExt cx="4181737" cy="3139321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A62C514-783D-A276-BA5D-8E59EA4045F0}"/>
                </a:ext>
              </a:extLst>
            </p:cNvPr>
            <p:cNvSpPr txBox="1"/>
            <p:nvPr/>
          </p:nvSpPr>
          <p:spPr>
            <a:xfrm>
              <a:off x="7776089" y="3266351"/>
              <a:ext cx="4010632" cy="31393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fr-FR">
                  <a:solidFill>
                    <a:srgbClr val="FF0000"/>
                  </a:solidFill>
                </a:rPr>
                <a:t>Pas de limite d’âge basse pour un adulte majeur</a:t>
              </a:r>
            </a:p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fr-FR">
                  <a:solidFill>
                    <a:srgbClr val="FF0000"/>
                  </a:solidFill>
                </a:rPr>
                <a:t>Informations au patient et proches sur:</a:t>
              </a:r>
              <a:endParaRPr lang="fr-FR">
                <a:solidFill>
                  <a:srgbClr val="FF0000"/>
                </a:solidFill>
                <a:cs typeface="Calibri"/>
              </a:endParaRPr>
            </a:p>
            <a:p>
              <a:r>
                <a:rPr lang="fr-FR">
                  <a:solidFill>
                    <a:srgbClr val="FF0000"/>
                  </a:solidFill>
                </a:rPr>
                <a:t>     - Données limitées d’efficacité</a:t>
              </a:r>
              <a:endParaRPr lang="fr-FR">
                <a:solidFill>
                  <a:srgbClr val="FF0000"/>
                </a:solidFill>
                <a:cs typeface="Calibri"/>
              </a:endParaRPr>
            </a:p>
            <a:p>
              <a:r>
                <a:rPr lang="fr-FR">
                  <a:solidFill>
                    <a:srgbClr val="FF0000"/>
                  </a:solidFill>
                </a:rPr>
                <a:t>     - </a:t>
              </a:r>
              <a:r>
                <a:rPr lang="fr-FR" err="1">
                  <a:solidFill>
                    <a:srgbClr val="FF0000"/>
                  </a:solidFill>
                </a:rPr>
                <a:t>Sur-risque</a:t>
              </a:r>
              <a:r>
                <a:rPr lang="fr-FR">
                  <a:solidFill>
                    <a:srgbClr val="FF0000"/>
                  </a:solidFill>
                </a:rPr>
                <a:t> potentiel d’ARIA </a:t>
              </a:r>
              <a:endParaRPr lang="fr-FR">
                <a:solidFill>
                  <a:srgbClr val="FF0000"/>
                </a:solidFill>
                <a:cs typeface="Calibri"/>
              </a:endParaRPr>
            </a:p>
            <a:p>
              <a:r>
                <a:rPr lang="fr-FR">
                  <a:solidFill>
                    <a:srgbClr val="FF0000"/>
                  </a:solidFill>
                </a:rPr>
                <a:t>     &gt;&gt;&gt; </a:t>
              </a:r>
              <a:r>
                <a:rPr lang="fr-FR" err="1">
                  <a:solidFill>
                    <a:srgbClr val="FF0000"/>
                  </a:solidFill>
                </a:rPr>
                <a:t>genotypage</a:t>
              </a:r>
              <a:r>
                <a:rPr lang="fr-FR">
                  <a:solidFill>
                    <a:srgbClr val="FF0000"/>
                  </a:solidFill>
                </a:rPr>
                <a:t> APOE préalable</a:t>
              </a:r>
              <a:endParaRPr lang="fr-FR">
                <a:solidFill>
                  <a:srgbClr val="FF0000"/>
                </a:solidFill>
                <a:cs typeface="Calibri"/>
              </a:endParaRPr>
            </a:p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fr-FR">
                  <a:solidFill>
                    <a:srgbClr val="FF0000"/>
                  </a:solidFill>
                </a:rPr>
                <a:t>Si immunothérapie</a:t>
              </a:r>
              <a:endParaRPr lang="fr-FR">
                <a:solidFill>
                  <a:srgbClr val="FF0000"/>
                </a:solidFill>
                <a:cs typeface="Calibri"/>
              </a:endParaRPr>
            </a:p>
            <a:p>
              <a:r>
                <a:rPr lang="fr-FR">
                  <a:solidFill>
                    <a:srgbClr val="FF0000"/>
                  </a:solidFill>
                </a:rPr>
                <a:t> &gt;&gt;&gt; Prudence avec surveillance clinique et IRM supplémentaires</a:t>
              </a:r>
              <a:endParaRPr lang="fr-FR">
                <a:solidFill>
                  <a:srgbClr val="FF0000"/>
                </a:solidFill>
                <a:cs typeface="Calibri"/>
              </a:endParaRPr>
            </a:p>
            <a:p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E74C6C-3428-B789-A7DA-4316DE6CFACB}"/>
                </a:ext>
              </a:extLst>
            </p:cNvPr>
            <p:cNvSpPr/>
            <p:nvPr/>
          </p:nvSpPr>
          <p:spPr>
            <a:xfrm>
              <a:off x="7737360" y="3266351"/>
              <a:ext cx="4181737" cy="29547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0858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DC3EE-5528-66A8-4000-E623E3E7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ea typeface="+mj-lt"/>
                <a:cs typeface="+mj-lt"/>
              </a:rPr>
              <a:t>Recommandations relatives à l’âge </a:t>
            </a:r>
            <a:br>
              <a:rPr lang="fr-FR" sz="4000" b="1" dirty="0">
                <a:ea typeface="+mj-lt"/>
                <a:cs typeface="+mj-lt"/>
              </a:rPr>
            </a:br>
            <a:r>
              <a:rPr lang="fr-FR" sz="1800" i="1" dirty="0">
                <a:solidFill>
                  <a:schemeClr val="accent1"/>
                </a:solidFill>
                <a:ea typeface="+mj-lt"/>
                <a:cs typeface="+mj-lt"/>
              </a:rPr>
              <a:t>Y a-t-il un âge maximal au-dessus duquel les IAA ne sont pas recommandées ? </a:t>
            </a:r>
          </a:p>
          <a:p>
            <a:endParaRPr lang="fr-FR" sz="1800" dirty="0">
              <a:solidFill>
                <a:srgbClr val="4472C4"/>
              </a:solidFill>
              <a:ea typeface="+mj-lt"/>
              <a:cs typeface="+mj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C38374-B441-17F2-A6D8-9D3FF650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059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sz="1600" dirty="0">
                <a:cs typeface="Calibri"/>
              </a:rPr>
              <a:t>Selon le protocole CLARITY : exclusion à partir de 90 ans</a:t>
            </a:r>
          </a:p>
          <a:p>
            <a:r>
              <a:rPr lang="fr-FR" sz="1600" dirty="0">
                <a:cs typeface="Calibri"/>
              </a:rPr>
              <a:t>Données exploratoires EMERGE/ENGAGE et CLARITY en faveur d'une efficacité ≥ dans le groupe 75+ sur cognition/autonomie</a:t>
            </a:r>
            <a:endParaRPr lang="fr-FR" dirty="0"/>
          </a:p>
          <a:p>
            <a:r>
              <a:rPr lang="fr-FR" sz="1600" dirty="0">
                <a:cs typeface="Calibri"/>
              </a:rPr>
              <a:t>Pas d'élément plaidant pour une tolérance moindre</a:t>
            </a:r>
          </a:p>
          <a:p>
            <a:r>
              <a:rPr lang="fr-FR" sz="1600" dirty="0">
                <a:cs typeface="Calibri"/>
              </a:rPr>
              <a:t>Mais profil des patients inclus ≠ pratique clinique courante</a:t>
            </a:r>
          </a:p>
          <a:p>
            <a:r>
              <a:rPr lang="fr-FR" sz="1600" dirty="0">
                <a:cs typeface="Calibri"/>
              </a:rPr>
              <a:t> </a:t>
            </a:r>
            <a:r>
              <a:rPr lang="fr-FR" sz="1600" b="1" dirty="0">
                <a:solidFill>
                  <a:srgbClr val="FF0000"/>
                </a:solidFill>
                <a:cs typeface="Calibri"/>
              </a:rPr>
              <a:t>Δ</a:t>
            </a:r>
            <a:r>
              <a:rPr lang="fr-FR" sz="1600" dirty="0">
                <a:cs typeface="Calibri"/>
              </a:rPr>
              <a:t> Incidence accrue des </a:t>
            </a:r>
            <a:r>
              <a:rPr lang="fr-FR" sz="1600" dirty="0" err="1">
                <a:cs typeface="Calibri"/>
              </a:rPr>
              <a:t>co</a:t>
            </a:r>
            <a:r>
              <a:rPr lang="fr-FR" sz="1600" dirty="0">
                <a:cs typeface="Calibri"/>
              </a:rPr>
              <a:t>-pathologies cérébrales après 85 ans</a:t>
            </a:r>
          </a:p>
          <a:p>
            <a:r>
              <a:rPr lang="fr-FR" sz="1600" dirty="0">
                <a:cs typeface="Calibri"/>
              </a:rPr>
              <a:t>Il n’est pas recommandé d’exclure uniquement sur l'âge civil la prescription d’IAA</a:t>
            </a:r>
          </a:p>
          <a:p>
            <a:pPr marL="0" indent="0" algn="ctr">
              <a:buNone/>
            </a:pPr>
            <a:r>
              <a:rPr lang="fr-FR" sz="2000" b="1" u="sng" dirty="0">
                <a:cs typeface="Calibri"/>
              </a:rPr>
              <a:t>Individualisation de la décision thérapeutique</a:t>
            </a:r>
            <a:endParaRPr lang="fr-FR" dirty="0"/>
          </a:p>
          <a:p>
            <a:endParaRPr lang="fr-FR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32E2A-BE60-D29C-F417-ADD48113C3E3}"/>
              </a:ext>
            </a:extLst>
          </p:cNvPr>
          <p:cNvSpPr/>
          <p:nvPr/>
        </p:nvSpPr>
        <p:spPr>
          <a:xfrm>
            <a:off x="1052763" y="4180974"/>
            <a:ext cx="3278605" cy="17947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Calibri"/>
              <a:buChar char="-"/>
            </a:pPr>
            <a:r>
              <a:rPr lang="fr-FR" sz="1400" b="1" dirty="0">
                <a:cs typeface="Calibri"/>
              </a:rPr>
              <a:t>Comorbidités</a:t>
            </a:r>
            <a:r>
              <a:rPr lang="fr-FR" sz="1400" dirty="0">
                <a:cs typeface="Calibri"/>
              </a:rPr>
              <a:t> (maladie </a:t>
            </a:r>
            <a:r>
              <a:rPr lang="fr-FR" sz="1400" dirty="0" err="1">
                <a:cs typeface="Calibri"/>
              </a:rPr>
              <a:t>cérébro</a:t>
            </a:r>
            <a:r>
              <a:rPr lang="fr-FR" sz="1400" dirty="0">
                <a:cs typeface="Calibri"/>
              </a:rPr>
              <a:t>-vasculaire associée, pathologie d'organe évolutive)</a:t>
            </a:r>
            <a:endParaRPr lang="fr-FR" dirty="0"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fr-FR" sz="1400" b="1" dirty="0">
                <a:cs typeface="Calibri"/>
              </a:rPr>
              <a:t>Traitement </a:t>
            </a:r>
            <a:r>
              <a:rPr lang="fr-FR" sz="1400" dirty="0">
                <a:cs typeface="Calibri"/>
              </a:rPr>
              <a:t>(</a:t>
            </a:r>
            <a:r>
              <a:rPr lang="el-GR" sz="1400" dirty="0">
                <a:cs typeface="Calibri"/>
              </a:rPr>
              <a:t>Δ </a:t>
            </a:r>
            <a:r>
              <a:rPr lang="fr-FR" sz="1400" dirty="0">
                <a:cs typeface="Calibri"/>
              </a:rPr>
              <a:t> si anticoagulants)</a:t>
            </a:r>
          </a:p>
          <a:p>
            <a:pPr marL="285750" indent="-285750">
              <a:buFont typeface="Calibri"/>
              <a:buChar char="-"/>
            </a:pPr>
            <a:r>
              <a:rPr lang="fr-FR" sz="1400" b="1" dirty="0">
                <a:cs typeface="Calibri"/>
              </a:rPr>
              <a:t>Souhait </a:t>
            </a:r>
            <a:r>
              <a:rPr lang="fr-FR" sz="1400" dirty="0">
                <a:cs typeface="Calibri"/>
              </a:rPr>
              <a:t>du patient</a:t>
            </a:r>
          </a:p>
          <a:p>
            <a:pPr marL="285750" indent="-285750">
              <a:buFont typeface="Calibri"/>
              <a:buChar char="-"/>
            </a:pPr>
            <a:r>
              <a:rPr lang="fr-FR" sz="1400" b="1" dirty="0">
                <a:cs typeface="Calibri"/>
              </a:rPr>
              <a:t>Autonomie</a:t>
            </a:r>
          </a:p>
          <a:p>
            <a:pPr marL="285750" indent="-285750">
              <a:buFont typeface="Calibri"/>
              <a:buChar char="-"/>
            </a:pPr>
            <a:r>
              <a:rPr lang="fr-FR" sz="1400" b="1" dirty="0">
                <a:cs typeface="Calibri"/>
              </a:rPr>
              <a:t>Qualité de vie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937EA-4C2B-962E-BAFE-16F8E60792DC}"/>
              </a:ext>
            </a:extLst>
          </p:cNvPr>
          <p:cNvSpPr/>
          <p:nvPr/>
        </p:nvSpPr>
        <p:spPr>
          <a:xfrm>
            <a:off x="4541921" y="4180974"/>
            <a:ext cx="2912645" cy="78205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cs typeface="Calibri"/>
              </a:rPr>
              <a:t>Fragilité </a:t>
            </a:r>
            <a:endParaRPr lang="fr-FR"/>
          </a:p>
          <a:p>
            <a:pPr algn="ctr"/>
            <a:r>
              <a:rPr lang="fr-FR" sz="1400">
                <a:cs typeface="Calibri"/>
              </a:rPr>
              <a:t>=&gt; pas d'outil consensuel dans ce contexte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B7A777-89F3-310B-1D46-866BCAD6C23E}"/>
              </a:ext>
            </a:extLst>
          </p:cNvPr>
          <p:cNvSpPr/>
          <p:nvPr/>
        </p:nvSpPr>
        <p:spPr>
          <a:xfrm>
            <a:off x="7990973" y="4180973"/>
            <a:ext cx="3278605" cy="7820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cs typeface="Calibri"/>
              </a:rPr>
              <a:t>Âge civil</a:t>
            </a:r>
          </a:p>
        </p:txBody>
      </p:sp>
      <p:sp>
        <p:nvSpPr>
          <p:cNvPr id="7" name="Flèche : virage 6">
            <a:extLst>
              <a:ext uri="{FF2B5EF4-FFF2-40B4-BE49-F238E27FC236}">
                <a16:creationId xmlns:a16="http://schemas.microsoft.com/office/drawing/2014/main" id="{3CC61724-53C0-7825-3F60-72AFD0D44D18}"/>
              </a:ext>
            </a:extLst>
          </p:cNvPr>
          <p:cNvSpPr/>
          <p:nvPr/>
        </p:nvSpPr>
        <p:spPr>
          <a:xfrm rot="10800000" flipH="1">
            <a:off x="3348790" y="6045867"/>
            <a:ext cx="1042737" cy="360946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01FE3-A078-81C4-B439-D6108AF7C2EB}"/>
              </a:ext>
            </a:extLst>
          </p:cNvPr>
          <p:cNvSpPr/>
          <p:nvPr/>
        </p:nvSpPr>
        <p:spPr>
          <a:xfrm>
            <a:off x="4501815" y="6045868"/>
            <a:ext cx="2957762" cy="5313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400" b="1">
                <a:cs typeface="Calibri"/>
              </a:rPr>
              <a:t>Evaluation gériatrique standardisée</a:t>
            </a:r>
            <a:r>
              <a:rPr lang="fr-FR" sz="1400">
                <a:cs typeface="Calibri"/>
              </a:rPr>
              <a:t> 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C9F338F5-F87B-A849-9D27-FA8A8F36535D}"/>
              </a:ext>
            </a:extLst>
          </p:cNvPr>
          <p:cNvSpPr/>
          <p:nvPr/>
        </p:nvSpPr>
        <p:spPr>
          <a:xfrm>
            <a:off x="7559841" y="6226342"/>
            <a:ext cx="431131" cy="18047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363316-B421-AFED-B188-838E3A64DD30}"/>
              </a:ext>
            </a:extLst>
          </p:cNvPr>
          <p:cNvSpPr/>
          <p:nvPr/>
        </p:nvSpPr>
        <p:spPr>
          <a:xfrm>
            <a:off x="8031078" y="6050881"/>
            <a:ext cx="3288630" cy="5313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400" b="1">
                <a:cs typeface="Calibri"/>
              </a:rPr>
              <a:t>                 Validation finale en RCP</a:t>
            </a:r>
            <a:r>
              <a:rPr lang="fr-FR" sz="140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638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2423F-FA3A-FF91-02A6-E83B66465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4000" b="1" dirty="0"/>
              <a:t>Comorbidités et </a:t>
            </a:r>
            <a:r>
              <a:rPr lang="fr-FR" sz="4000" b="1" dirty="0" err="1"/>
              <a:t>lécanémab</a:t>
            </a:r>
            <a:r>
              <a:rPr lang="fr-FR" sz="4000" b="1" dirty="0"/>
              <a:t> </a:t>
            </a:r>
            <a:br>
              <a:rPr lang="en-US" dirty="0"/>
            </a:br>
            <a:r>
              <a:rPr lang="fr-FR" sz="2000" i="1" dirty="0">
                <a:solidFill>
                  <a:schemeClr val="accent1"/>
                </a:solidFill>
              </a:rPr>
              <a:t>Quelles sont les comorbidités constituant sont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A01C5D-08B7-7D67-9CE2-6CDF3B19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r-FR" b="1" dirty="0"/>
              <a:t>BMI </a:t>
            </a:r>
            <a:r>
              <a:rPr lang="fr-FR" dirty="0"/>
              <a:t>: à discuter dans l’EGS</a:t>
            </a:r>
          </a:p>
          <a:p>
            <a:r>
              <a:rPr lang="fr-FR" b="1" dirty="0"/>
              <a:t>Traitements pro cognitifs symptomatiques</a:t>
            </a:r>
            <a:r>
              <a:rPr lang="fr-FR" dirty="0"/>
              <a:t> : à introduire/poursuivre</a:t>
            </a:r>
            <a:endParaRPr lang="fr-FR" dirty="0">
              <a:cs typeface="Calibri"/>
            </a:endParaRPr>
          </a:p>
          <a:p>
            <a:r>
              <a:rPr lang="fr-FR" dirty="0"/>
              <a:t>Les </a:t>
            </a:r>
            <a:r>
              <a:rPr lang="fr-FR" b="1" dirty="0"/>
              <a:t>pathologies neurologiques et psychiatriques</a:t>
            </a:r>
            <a:r>
              <a:rPr lang="fr-FR" dirty="0"/>
              <a:t> contribuant au déclin cognitif constituent potentiellement une contre-indication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Il est important de différencier les symptômes psycho-comportementaux associés à une pathologie psychiatrique primaire de la symptomatologie comportementale qui accompagne la MA (concept de MBI)</a:t>
            </a:r>
            <a:endParaRPr lang="fr-FR" dirty="0">
              <a:cs typeface="Calibri"/>
            </a:endParaRPr>
          </a:p>
          <a:p>
            <a:pPr lvl="1"/>
            <a:r>
              <a:rPr lang="fr-FR" dirty="0">
                <a:cs typeface="Calibri"/>
              </a:rPr>
              <a:t>Après discussion en RCP, le lecanemab n’est pas recommandé en cas de trouble neurologique et/ou psychiatrique non MA jugé très probablement responsable du trouble cognitif malgré la positivité de biomarqueurs</a:t>
            </a:r>
          </a:p>
          <a:p>
            <a:r>
              <a:rPr lang="fr-FR" dirty="0"/>
              <a:t>Une </a:t>
            </a:r>
            <a:r>
              <a:rPr lang="fr-FR" b="1" dirty="0"/>
              <a:t>épilepsie </a:t>
            </a:r>
            <a:r>
              <a:rPr lang="fr-FR" dirty="0"/>
              <a:t>stabilisée ancienne ou récente (de moins de 1 an) n’est pas une contre-indication</a:t>
            </a:r>
            <a:endParaRPr lang="fr-FR" dirty="0">
              <a:cs typeface="Calibri"/>
            </a:endParaRPr>
          </a:p>
          <a:p>
            <a:r>
              <a:rPr lang="fr-FR" sz="2600" b="1" dirty="0">
                <a:ea typeface="+mn-lt"/>
                <a:cs typeface="+mn-lt"/>
              </a:rPr>
              <a:t>Aidant </a:t>
            </a:r>
            <a:r>
              <a:rPr lang="fr-FR" sz="2600" dirty="0">
                <a:ea typeface="+mn-lt"/>
                <a:cs typeface="+mn-lt"/>
              </a:rPr>
              <a:t>: l’absence d’un aidant n’est pas une contre-indication à l’administration d’une IAA mais la présence d'un aidant reste recommandée</a:t>
            </a:r>
            <a:endParaRPr lang="fr-FR" dirty="0">
              <a:cs typeface="Calibri" panose="020F0502020204030204"/>
            </a:endParaRPr>
          </a:p>
          <a:p>
            <a:endParaRPr lang="fr-F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49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AC68B-2225-6D7C-B16C-DE4FC6BB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IRM et </a:t>
            </a:r>
            <a:r>
              <a:rPr lang="fr-FR" b="1" dirty="0" err="1"/>
              <a:t>lécanémab</a:t>
            </a:r>
            <a:br>
              <a:rPr lang="fr-FR" b="1" dirty="0"/>
            </a:br>
            <a:r>
              <a:rPr lang="fr-FR" sz="2000" b="1" i="1" dirty="0">
                <a:solidFill>
                  <a:srgbClr val="5B9BD5"/>
                </a:solidFill>
              </a:rPr>
              <a:t>Quelles</a:t>
            </a:r>
            <a:r>
              <a:rPr lang="fr-FR" sz="2000" b="1" i="1" u="none" strike="noStrike" dirty="0">
                <a:solidFill>
                  <a:srgbClr val="5B9BD5"/>
                </a:solidFill>
                <a:effectLst/>
              </a:rPr>
              <a:t> sont les anomalies à l’IRM constituant une stricte contre-indication aux IAA ?</a:t>
            </a:r>
            <a:r>
              <a:rPr lang="fr-FR" sz="4400" b="1" i="0" u="none" strike="noStrike" dirty="0">
                <a:solidFill>
                  <a:srgbClr val="5B9BD5"/>
                </a:solidFill>
                <a:effectLst/>
              </a:rPr>
              <a:t> 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418428-AE0A-D97B-7A07-613A1D47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60430" cy="454088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fr-FR" b="1" dirty="0"/>
              <a:t>La prescription de lecanemab est très fortement non recommandée en cas de contre-indication à l’IRM</a:t>
            </a:r>
            <a:r>
              <a:rPr lang="fr-FR" dirty="0"/>
              <a:t> (évaluation de la balance B/R, surveillance des ARIA)</a:t>
            </a:r>
          </a:p>
          <a:p>
            <a:endParaRPr lang="fr-FR" dirty="0"/>
          </a:p>
          <a:p>
            <a:r>
              <a:rPr lang="fr-FR" dirty="0"/>
              <a:t>Prescription d’IAA très fortement non recommandée si comorbidités IRM suivantes :</a:t>
            </a:r>
          </a:p>
          <a:p>
            <a:pPr lvl="1"/>
            <a:r>
              <a:rPr lang="fr-FR" dirty="0"/>
              <a:t>Microangiopathie cérébrale sévère (score de </a:t>
            </a:r>
            <a:r>
              <a:rPr lang="fr-FR" dirty="0" err="1"/>
              <a:t>Fazekas</a:t>
            </a:r>
            <a:r>
              <a:rPr lang="fr-FR" dirty="0"/>
              <a:t> 3)</a:t>
            </a:r>
            <a:endParaRPr lang="fr-FR" dirty="0">
              <a:cs typeface="Calibri"/>
            </a:endParaRPr>
          </a:p>
          <a:p>
            <a:pPr lvl="1"/>
            <a:r>
              <a:rPr lang="fr-FR" b="1" dirty="0"/>
              <a:t>&gt;4 </a:t>
            </a:r>
            <a:r>
              <a:rPr lang="fr-FR" b="1" dirty="0" err="1"/>
              <a:t>microsaignements</a:t>
            </a:r>
            <a:r>
              <a:rPr lang="fr-FR" dirty="0"/>
              <a:t> en IRM cérébrale (en T2* et non SWI)</a:t>
            </a:r>
          </a:p>
          <a:p>
            <a:pPr lvl="1"/>
            <a:r>
              <a:rPr lang="fr-FR" b="1" dirty="0">
                <a:cs typeface="Calibri"/>
              </a:rPr>
              <a:t>Angiopathie amyloïde cérébrale </a:t>
            </a:r>
            <a:r>
              <a:rPr lang="fr-FR" dirty="0">
                <a:cs typeface="Calibri"/>
              </a:rPr>
              <a:t>(probable – Boston 1.5) : car surrisque hémorragique et suspicion de facteur de risque/causal d’ARIA</a:t>
            </a:r>
          </a:p>
          <a:p>
            <a:pPr marL="457200" lvl="1" indent="0">
              <a:buNone/>
            </a:pPr>
            <a:endParaRPr lang="fr-FR" dirty="0">
              <a:cs typeface="Calibri"/>
            </a:endParaRPr>
          </a:p>
          <a:p>
            <a:pPr lvl="1"/>
            <a:r>
              <a:rPr lang="fr-FR" dirty="0"/>
              <a:t>Etat multi lacunaire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Infarctus cérébral territorial récent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Processus expansif </a:t>
            </a:r>
            <a:r>
              <a:rPr lang="fr-FR" dirty="0" err="1"/>
              <a:t>intra-crânien</a:t>
            </a:r>
            <a:r>
              <a:rPr lang="fr-FR" dirty="0"/>
              <a:t> responsable d’un déclin cognitif</a:t>
            </a:r>
            <a:endParaRPr lang="fr-FR" dirty="0">
              <a:cs typeface="Calibri"/>
            </a:endParaRPr>
          </a:p>
          <a:p>
            <a:pPr lvl="1"/>
            <a:endParaRPr lang="fr-FR" b="1" dirty="0">
              <a:cs typeface="Calibri"/>
            </a:endParaRPr>
          </a:p>
          <a:p>
            <a:pPr lvl="1"/>
            <a:r>
              <a:rPr lang="fr-FR" b="1" dirty="0"/>
              <a:t>Infarctus cérébral ancien, anévrysme, MAV à discuter en RCP (précaution d’emploi)</a:t>
            </a:r>
            <a:endParaRPr lang="fr-FR" b="1" dirty="0">
              <a:cs typeface="Calibri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63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5CB78-2D2E-DB44-B7DB-A5C3C911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Recommandations actuelles : séquences T2* </a:t>
            </a:r>
            <a:r>
              <a:rPr lang="fr-FR" sz="1400" dirty="0"/>
              <a:t>(Sperling et al., </a:t>
            </a:r>
            <a:r>
              <a:rPr lang="fr-FR" sz="1400" dirty="0" err="1"/>
              <a:t>Alz&amp;Dem</a:t>
            </a:r>
            <a:r>
              <a:rPr lang="fr-FR" sz="1400" dirty="0"/>
              <a:t>, 2011 ; </a:t>
            </a:r>
            <a:r>
              <a:rPr lang="fr-FR" sz="1400" dirty="0" err="1"/>
              <a:t>Cogswell</a:t>
            </a:r>
            <a:r>
              <a:rPr lang="fr-FR" sz="1400" dirty="0"/>
              <a:t> et al., AJNR, 2022)</a:t>
            </a:r>
            <a:endParaRPr lang="fr-FR" sz="1400" dirty="0">
              <a:cs typeface="Calibri"/>
            </a:endParaRPr>
          </a:p>
          <a:p>
            <a:r>
              <a:rPr lang="fr-FR" dirty="0"/>
              <a:t>Essais pivots avec séquence T2*</a:t>
            </a:r>
            <a:endParaRPr lang="fr-FR" dirty="0">
              <a:cs typeface="Calibri"/>
            </a:endParaRPr>
          </a:p>
          <a:p>
            <a:r>
              <a:rPr lang="fr-FR" dirty="0"/>
              <a:t>Séquence SWI augmente la sensibilité de la détection des lésions </a:t>
            </a:r>
            <a:r>
              <a:rPr lang="fr-FR" dirty="0" err="1"/>
              <a:t>microhémorragiques</a:t>
            </a:r>
            <a:r>
              <a:rPr lang="fr-FR" dirty="0"/>
              <a:t> (~ +20-30%)</a:t>
            </a:r>
            <a:endParaRPr lang="fr-FR" dirty="0">
              <a:cs typeface="Calibri"/>
            </a:endParaRPr>
          </a:p>
          <a:p>
            <a:r>
              <a:rPr lang="fr-FR" dirty="0"/>
              <a:t>Recommandations du groupe FCM: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Préférer la séquence T2*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Si patient avec séquences SWI, poursuivre le suivi IRM avec cette séquence</a:t>
            </a:r>
            <a:endParaRPr lang="fr-FR" dirty="0">
              <a:cs typeface="Calibri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5AF7AE7-8689-0215-62D4-641052D7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IRM et </a:t>
            </a:r>
            <a:r>
              <a:rPr lang="fr-FR" b="1" dirty="0" err="1"/>
              <a:t>lécanémab</a:t>
            </a:r>
            <a:br>
              <a:rPr lang="fr-FR" b="1" dirty="0"/>
            </a:br>
            <a:r>
              <a:rPr lang="fr-FR" sz="2000" b="1" i="1" dirty="0">
                <a:solidFill>
                  <a:srgbClr val="5B9BD5"/>
                </a:solidFill>
              </a:rPr>
              <a:t>Quelles</a:t>
            </a:r>
            <a:r>
              <a:rPr lang="fr-FR" sz="2000" b="1" i="1" u="none" strike="noStrike" dirty="0">
                <a:solidFill>
                  <a:srgbClr val="5B9BD5"/>
                </a:solidFill>
                <a:effectLst/>
              </a:rPr>
              <a:t> sont les séquences IRM pour la détection des lésions hémorragiques ?</a:t>
            </a:r>
            <a:r>
              <a:rPr lang="fr-FR" sz="4400" b="1" i="0" u="none" strike="noStrike" dirty="0">
                <a:solidFill>
                  <a:srgbClr val="5B9BD5"/>
                </a:solidFill>
                <a:effectLst/>
              </a:rPr>
              <a:t> 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2067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13FF8-AFCE-9000-13BF-588EBF5F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Répartition des thématiques</a:t>
            </a:r>
            <a:endParaRPr lang="fr-FR" b="1"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4751D0-3111-E63C-40F5-BF14608FD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r-FR"/>
              <a:t>Méthodologie – 1 et CI, </a:t>
            </a:r>
            <a:r>
              <a:rPr lang="fr-FR" err="1"/>
              <a:t>léca</a:t>
            </a:r>
            <a:r>
              <a:rPr lang="fr-FR"/>
              <a:t> +++ Nicolas</a:t>
            </a:r>
          </a:p>
          <a:p>
            <a:r>
              <a:rPr lang="fr-FR"/>
              <a:t>Contexte rapide sur le </a:t>
            </a:r>
            <a:r>
              <a:rPr lang="fr-FR" err="1"/>
              <a:t>lécanémab</a:t>
            </a:r>
            <a:r>
              <a:rPr lang="fr-FR"/>
              <a:t> : résultats, AMM, recommandations Cummings – 1 Hélène</a:t>
            </a:r>
          </a:p>
          <a:p>
            <a:r>
              <a:rPr lang="fr-FR"/>
              <a:t>Lieu d’administration et RCP – 1  Julien</a:t>
            </a:r>
          </a:p>
          <a:p>
            <a:r>
              <a:rPr lang="fr-FR"/>
              <a:t>Indications et contre-indications</a:t>
            </a:r>
          </a:p>
          <a:p>
            <a:pPr lvl="1"/>
            <a:r>
              <a:rPr lang="fr-FR"/>
              <a:t>Critères/Sévérité cognitive/phénotype clinique et biologique – 2 Nicolas</a:t>
            </a:r>
          </a:p>
          <a:p>
            <a:pPr lvl="1"/>
            <a:r>
              <a:rPr lang="fr-FR"/>
              <a:t>Statut APOE4 – 2 Vincent</a:t>
            </a:r>
          </a:p>
          <a:p>
            <a:pPr lvl="1"/>
            <a:r>
              <a:rPr lang="fr-FR"/>
              <a:t>Âges « extrêmes » - 2 (jeune et génétique, âgés/fragilité/autonomie) Stéphanie/Hélène/Matthieu</a:t>
            </a:r>
            <a:endParaRPr lang="fr-FR">
              <a:cs typeface="Calibri"/>
            </a:endParaRPr>
          </a:p>
          <a:p>
            <a:pPr lvl="1"/>
            <a:r>
              <a:rPr lang="fr-FR"/>
              <a:t>Comorbidités et contre-indications IRM  - 1 Julien</a:t>
            </a:r>
          </a:p>
          <a:p>
            <a:pPr lvl="1"/>
            <a:r>
              <a:rPr lang="fr-FR"/>
              <a:t>(Antiagrégants, anticoagulants) et thrombolyse – 3 Julien/Nicolas</a:t>
            </a:r>
          </a:p>
          <a:p>
            <a:r>
              <a:rPr lang="fr-FR"/>
              <a:t>Suivi et PEC ARIAS</a:t>
            </a:r>
          </a:p>
          <a:p>
            <a:pPr lvl="1"/>
            <a:r>
              <a:rPr lang="fr-FR"/>
              <a:t>Schéma de réalisation des IRM – 1 Nicolas</a:t>
            </a:r>
          </a:p>
          <a:p>
            <a:pPr lvl="1"/>
            <a:r>
              <a:rPr lang="fr-FR"/>
              <a:t>Séquence – 1 Stéphanie</a:t>
            </a:r>
          </a:p>
          <a:p>
            <a:pPr lvl="1"/>
            <a:r>
              <a:rPr lang="fr-FR"/>
              <a:t>Démarche devant ARIA  - 1 Stéphanie</a:t>
            </a:r>
          </a:p>
          <a:p>
            <a:pPr lvl="1"/>
            <a:r>
              <a:rPr lang="fr-FR"/>
              <a:t>PEC ARIA sévère – 1 Stéphanie</a:t>
            </a:r>
          </a:p>
          <a:p>
            <a:pPr marL="457200" lvl="1" indent="0">
              <a:buNone/>
            </a:pPr>
            <a:endParaRPr lang="fr-FR"/>
          </a:p>
          <a:p>
            <a:pPr marL="457200" lvl="1" indent="0">
              <a:buNone/>
            </a:pPr>
            <a:r>
              <a:rPr lang="fr-FR"/>
              <a:t>Conclusion : perspectives dona, CE Hélène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249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6614A3-1F05-4B8C-9C44-110B2BDAC9DD}"/>
              </a:ext>
            </a:extLst>
          </p:cNvPr>
          <p:cNvSpPr txBox="1">
            <a:spLocks/>
          </p:cNvSpPr>
          <p:nvPr/>
        </p:nvSpPr>
        <p:spPr bwMode="auto">
          <a:xfrm>
            <a:off x="774923" y="1669978"/>
            <a:ext cx="10373305" cy="4634425"/>
          </a:xfrm>
          <a:prstGeom prst="rect">
            <a:avLst/>
          </a:prstGeom>
          <a:noFill/>
          <a:ln>
            <a:noFill/>
          </a:ln>
        </p:spPr>
        <p:txBody>
          <a:bodyPr lIns="54864" tIns="91440"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>
                <a:solidFill>
                  <a:schemeClr val="bg1"/>
                </a:solidFill>
                <a:latin typeface="+mn-lt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1600">
                <a:solidFill>
                  <a:schemeClr val="bg1"/>
                </a:solidFill>
                <a:latin typeface="+mn-lt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1400">
                <a:solidFill>
                  <a:schemeClr val="bg1"/>
                </a:solidFill>
                <a:latin typeface="+mn-lt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1400">
                <a:solidFill>
                  <a:schemeClr val="bg1"/>
                </a:solidFill>
                <a:latin typeface="+mn-lt"/>
              </a:defRPr>
            </a:lvl5pPr>
            <a:lvl6pPr marL="18827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1400">
                <a:solidFill>
                  <a:schemeClr val="bg1"/>
                </a:solidFill>
                <a:latin typeface="+mn-lt"/>
              </a:defRPr>
            </a:lvl6pPr>
            <a:lvl7pPr marL="23399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1400">
                <a:solidFill>
                  <a:schemeClr val="bg1"/>
                </a:solidFill>
                <a:latin typeface="+mn-lt"/>
              </a:defRPr>
            </a:lvl7pPr>
            <a:lvl8pPr marL="27971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1400">
                <a:solidFill>
                  <a:schemeClr val="bg1"/>
                </a:solidFill>
                <a:latin typeface="+mn-lt"/>
              </a:defRPr>
            </a:lvl8pPr>
            <a:lvl9pPr marL="32543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r>
              <a:rPr lang="fr-FR" altLang="fr-FR" sz="2000" kern="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altLang="fr-FR" sz="2000" kern="0" dirty="0" err="1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ARIAs</a:t>
            </a:r>
            <a:r>
              <a:rPr lang="fr-FR" altLang="fr-FR" sz="2000" kern="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de survenue (très) précoce</a:t>
            </a: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r>
              <a:rPr lang="fr-FR" altLang="fr-FR" sz="2000" kern="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 morts dus à ARIA sévère après 3</a:t>
            </a:r>
            <a:r>
              <a:rPr lang="fr-FR" altLang="fr-FR" sz="2000" kern="0" baseline="3000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altLang="fr-FR" sz="2000" kern="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injection chez APOE44 </a:t>
            </a:r>
            <a:r>
              <a:rPr lang="fr-FR" altLang="fr-FR" sz="1200" kern="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altLang="fr-FR" sz="1200" kern="0" dirty="0" err="1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Reish</a:t>
            </a:r>
            <a:r>
              <a:rPr lang="fr-FR" altLang="fr-FR" sz="1200" kern="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et al., NEJM, 2023; </a:t>
            </a:r>
            <a:r>
              <a:rPr lang="fr-FR" altLang="fr-FR" sz="1200" kern="0" dirty="0" err="1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Solopova</a:t>
            </a:r>
            <a:r>
              <a:rPr lang="fr-FR" altLang="fr-FR" sz="1200" kern="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fr-FR" altLang="fr-FR" sz="1200" kern="0" dirty="0" err="1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medRXiV</a:t>
            </a:r>
            <a:r>
              <a:rPr lang="fr-FR" altLang="fr-FR" sz="1200" kern="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2023)</a:t>
            </a:r>
            <a:endParaRPr kumimoji="0" lang="fr-FR" altLang="fr-FR" sz="200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CC38218-91D1-56E3-88FE-4C1917D0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IRM et </a:t>
            </a:r>
            <a:r>
              <a:rPr lang="fr-FR" b="1" dirty="0" err="1"/>
              <a:t>lécanémab</a:t>
            </a:r>
            <a:br>
              <a:rPr lang="fr-FR" b="1" dirty="0"/>
            </a:br>
            <a:r>
              <a:rPr lang="fr-FR" sz="2000" b="1" i="1" dirty="0">
                <a:solidFill>
                  <a:srgbClr val="5B9BD5"/>
                </a:solidFill>
              </a:rPr>
              <a:t>Quel schéma de surveillance pour un patient sous IAA ?</a:t>
            </a:r>
            <a:r>
              <a:rPr lang="fr-FR" sz="4400" b="1" i="0" u="none" strike="noStrike" dirty="0">
                <a:solidFill>
                  <a:srgbClr val="5B9BD5"/>
                </a:solidFill>
                <a:effectLst/>
              </a:rPr>
              <a:t> </a:t>
            </a:r>
            <a:endParaRPr lang="fr-FR" b="1" dirty="0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06CCCFD-7D27-37D4-4C04-95D62E4DD4AC}"/>
              </a:ext>
            </a:extLst>
          </p:cNvPr>
          <p:cNvGrpSpPr/>
          <p:nvPr/>
        </p:nvGrpSpPr>
        <p:grpSpPr>
          <a:xfrm>
            <a:off x="6876106" y="50465"/>
            <a:ext cx="5172723" cy="1619513"/>
            <a:chOff x="5370242" y="76112"/>
            <a:chExt cx="6636136" cy="207768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7982262E-822C-B4A1-4B5E-2CF3F11CD827}"/>
                </a:ext>
              </a:extLst>
            </p:cNvPr>
            <p:cNvGrpSpPr/>
            <p:nvPr/>
          </p:nvGrpSpPr>
          <p:grpSpPr>
            <a:xfrm>
              <a:off x="5370242" y="124181"/>
              <a:ext cx="6636136" cy="1695312"/>
              <a:chOff x="986974" y="2950097"/>
              <a:chExt cx="10189028" cy="2602957"/>
            </a:xfrm>
          </p:grpSpPr>
          <p:sp>
            <p:nvSpPr>
              <p:cNvPr id="9" name="Flèche droite 109">
                <a:extLst>
                  <a:ext uri="{FF2B5EF4-FFF2-40B4-BE49-F238E27FC236}">
                    <a16:creationId xmlns:a16="http://schemas.microsoft.com/office/drawing/2014/main" id="{A65B1B01-B364-2695-4588-D294C1ABB9BE}"/>
                  </a:ext>
                </a:extLst>
              </p:cNvPr>
              <p:cNvSpPr/>
              <p:nvPr/>
            </p:nvSpPr>
            <p:spPr>
              <a:xfrm>
                <a:off x="1030516" y="3918857"/>
                <a:ext cx="10145486" cy="928914"/>
              </a:xfrm>
              <a:prstGeom prst="rightArrow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900"/>
              </a:p>
            </p:txBody>
          </p: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97EB6ED0-D5F5-10CD-5F11-346F5C9BF597}"/>
                  </a:ext>
                </a:extLst>
              </p:cNvPr>
              <p:cNvCxnSpPr/>
              <p:nvPr/>
            </p:nvCxnSpPr>
            <p:spPr>
              <a:xfrm>
                <a:off x="1240973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BF726E6E-8252-AF84-B102-A6AA4B0D02C9}"/>
                  </a:ext>
                </a:extLst>
              </p:cNvPr>
              <p:cNvCxnSpPr/>
              <p:nvPr/>
            </p:nvCxnSpPr>
            <p:spPr>
              <a:xfrm>
                <a:off x="1757842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346E22C1-F537-0556-14A9-2598864AFBF0}"/>
                  </a:ext>
                </a:extLst>
              </p:cNvPr>
              <p:cNvCxnSpPr/>
              <p:nvPr/>
            </p:nvCxnSpPr>
            <p:spPr>
              <a:xfrm>
                <a:off x="2267455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484AA8FA-06D8-6475-58AB-B11B168758E8}"/>
                  </a:ext>
                </a:extLst>
              </p:cNvPr>
              <p:cNvCxnSpPr/>
              <p:nvPr/>
            </p:nvCxnSpPr>
            <p:spPr>
              <a:xfrm>
                <a:off x="2777068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660F8E5E-63BF-A19C-55A7-19B2BBAEA474}"/>
                  </a:ext>
                </a:extLst>
              </p:cNvPr>
              <p:cNvCxnSpPr/>
              <p:nvPr/>
            </p:nvCxnSpPr>
            <p:spPr>
              <a:xfrm>
                <a:off x="3286681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36E049DD-B888-2794-58C8-691115549560}"/>
                  </a:ext>
                </a:extLst>
              </p:cNvPr>
              <p:cNvCxnSpPr/>
              <p:nvPr/>
            </p:nvCxnSpPr>
            <p:spPr>
              <a:xfrm>
                <a:off x="3796294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B92C05C9-FD31-9045-4305-81E7D711B85C}"/>
                  </a:ext>
                </a:extLst>
              </p:cNvPr>
              <p:cNvCxnSpPr/>
              <p:nvPr/>
            </p:nvCxnSpPr>
            <p:spPr>
              <a:xfrm>
                <a:off x="4305907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A1003795-5AEB-65C2-E7A3-82B3F88A7FC3}"/>
                  </a:ext>
                </a:extLst>
              </p:cNvPr>
              <p:cNvCxnSpPr/>
              <p:nvPr/>
            </p:nvCxnSpPr>
            <p:spPr>
              <a:xfrm>
                <a:off x="4815520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4B5234F2-9ADB-1DF5-5516-021CD0762A5D}"/>
                  </a:ext>
                </a:extLst>
              </p:cNvPr>
              <p:cNvCxnSpPr/>
              <p:nvPr/>
            </p:nvCxnSpPr>
            <p:spPr>
              <a:xfrm>
                <a:off x="5325133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3F32AA3E-9192-D1B6-1153-28C8DFC24190}"/>
                  </a:ext>
                </a:extLst>
              </p:cNvPr>
              <p:cNvCxnSpPr/>
              <p:nvPr/>
            </p:nvCxnSpPr>
            <p:spPr>
              <a:xfrm>
                <a:off x="5834746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E6A23E8-7DCC-4797-EDDC-6C54832E38EB}"/>
                  </a:ext>
                </a:extLst>
              </p:cNvPr>
              <p:cNvCxnSpPr/>
              <p:nvPr/>
            </p:nvCxnSpPr>
            <p:spPr>
              <a:xfrm>
                <a:off x="6344359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CD46F344-E8BC-D2D6-6184-E0666CBBADEE}"/>
                  </a:ext>
                </a:extLst>
              </p:cNvPr>
              <p:cNvCxnSpPr/>
              <p:nvPr/>
            </p:nvCxnSpPr>
            <p:spPr>
              <a:xfrm>
                <a:off x="6853972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9339A6A9-812F-37CE-E096-2876883F63BA}"/>
                  </a:ext>
                </a:extLst>
              </p:cNvPr>
              <p:cNvCxnSpPr/>
              <p:nvPr/>
            </p:nvCxnSpPr>
            <p:spPr>
              <a:xfrm>
                <a:off x="7363585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F779707E-E2F9-2A52-807A-7B61409623F0}"/>
                  </a:ext>
                </a:extLst>
              </p:cNvPr>
              <p:cNvCxnSpPr/>
              <p:nvPr/>
            </p:nvCxnSpPr>
            <p:spPr>
              <a:xfrm>
                <a:off x="7873198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27359D02-D4D7-9168-0B99-8FDCA9D7D2F4}"/>
                  </a:ext>
                </a:extLst>
              </p:cNvPr>
              <p:cNvCxnSpPr/>
              <p:nvPr/>
            </p:nvCxnSpPr>
            <p:spPr>
              <a:xfrm>
                <a:off x="8382811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59AC6AD5-5DBB-9561-B68A-85AB1CB81E67}"/>
                  </a:ext>
                </a:extLst>
              </p:cNvPr>
              <p:cNvCxnSpPr/>
              <p:nvPr/>
            </p:nvCxnSpPr>
            <p:spPr>
              <a:xfrm>
                <a:off x="8892424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B27D518B-4E08-2119-465B-AAD524956DF1}"/>
                  </a:ext>
                </a:extLst>
              </p:cNvPr>
              <p:cNvCxnSpPr/>
              <p:nvPr/>
            </p:nvCxnSpPr>
            <p:spPr>
              <a:xfrm>
                <a:off x="9402037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0D3E0D6F-8355-67F5-DE64-A05B8D72D11A}"/>
                  </a:ext>
                </a:extLst>
              </p:cNvPr>
              <p:cNvCxnSpPr/>
              <p:nvPr/>
            </p:nvCxnSpPr>
            <p:spPr>
              <a:xfrm>
                <a:off x="9911650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040E754E-7520-0DB4-066A-9362829E448A}"/>
                  </a:ext>
                </a:extLst>
              </p:cNvPr>
              <p:cNvCxnSpPr/>
              <p:nvPr/>
            </p:nvCxnSpPr>
            <p:spPr>
              <a:xfrm>
                <a:off x="10421256" y="3860800"/>
                <a:ext cx="0" cy="1045029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614BA34-9102-E51B-F2BB-C84DCB8EF3B6}"/>
                  </a:ext>
                </a:extLst>
              </p:cNvPr>
              <p:cNvSpPr txBox="1"/>
              <p:nvPr/>
            </p:nvSpPr>
            <p:spPr bwMode="auto">
              <a:xfrm>
                <a:off x="986974" y="5007432"/>
                <a:ext cx="598431" cy="545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4864" tIns="91440" rtlCol="0">
                <a:spAutoFit/>
              </a:bodyPr>
              <a:lstStyle/>
              <a:p>
                <a:pPr algn="ctr"/>
                <a:r>
                  <a:rPr lang="fr-FR" sz="900" kern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M0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D269671-6C57-F387-E3C4-2569446DCEAD}"/>
                  </a:ext>
                </a:extLst>
              </p:cNvPr>
              <p:cNvSpPr txBox="1"/>
              <p:nvPr/>
            </p:nvSpPr>
            <p:spPr bwMode="auto">
              <a:xfrm>
                <a:off x="4051908" y="5007430"/>
                <a:ext cx="598431" cy="545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4864" tIns="91440" rtlCol="0">
                <a:spAutoFit/>
              </a:bodyPr>
              <a:lstStyle/>
              <a:p>
                <a:pPr algn="ctr"/>
                <a:r>
                  <a:rPr lang="fr-FR" sz="900" kern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M6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550D8907-A43E-52A1-DE20-9F5F7B6F6083}"/>
                  </a:ext>
                </a:extLst>
              </p:cNvPr>
              <p:cNvSpPr txBox="1"/>
              <p:nvPr/>
            </p:nvSpPr>
            <p:spPr bwMode="auto">
              <a:xfrm>
                <a:off x="7079346" y="5007427"/>
                <a:ext cx="911137" cy="545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4864" tIns="91440" rtlCol="0">
                <a:spAutoFit/>
              </a:bodyPr>
              <a:lstStyle/>
              <a:p>
                <a:pPr algn="ctr"/>
                <a:r>
                  <a:rPr lang="fr-FR" sz="900" kern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M12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7AC563C1-8F5F-FA09-6DB5-A406288620D8}"/>
                  </a:ext>
                </a:extLst>
              </p:cNvPr>
              <p:cNvSpPr txBox="1"/>
              <p:nvPr/>
            </p:nvSpPr>
            <p:spPr bwMode="auto">
              <a:xfrm>
                <a:off x="10137018" y="5007427"/>
                <a:ext cx="911137" cy="545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54864" tIns="91440" rtlCol="0">
                <a:spAutoFit/>
              </a:bodyPr>
              <a:lstStyle/>
              <a:p>
                <a:pPr algn="ctr"/>
                <a:r>
                  <a:rPr lang="fr-FR" sz="900" kern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M18</a:t>
                </a:r>
              </a:p>
            </p:txBody>
          </p:sp>
          <p:pic>
            <p:nvPicPr>
              <p:cNvPr id="33" name="Picture 2" descr="MRI scan Icon - Free PNG &amp; SVG 1250286 - Noun Project">
                <a:extLst>
                  <a:ext uri="{FF2B5EF4-FFF2-40B4-BE49-F238E27FC236}">
                    <a16:creationId xmlns:a16="http://schemas.microsoft.com/office/drawing/2014/main" id="{765AEAD7-CE4F-B8FE-FC90-4968E49A8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1604" y="2950097"/>
                <a:ext cx="779343" cy="779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MRI scan Icon - Free PNG &amp; SVG 1250286 - Noun Project">
                <a:extLst>
                  <a:ext uri="{FF2B5EF4-FFF2-40B4-BE49-F238E27FC236}">
                    <a16:creationId xmlns:a16="http://schemas.microsoft.com/office/drawing/2014/main" id="{1E2E2C08-461F-034F-A1B6-62B62B6930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9318" y="2950097"/>
                <a:ext cx="779343" cy="779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MRI scan Icon - Free PNG &amp; SVG 1250286 - Noun Project">
                <a:extLst>
                  <a:ext uri="{FF2B5EF4-FFF2-40B4-BE49-F238E27FC236}">
                    <a16:creationId xmlns:a16="http://schemas.microsoft.com/office/drawing/2014/main" id="{57D2BABC-B1D9-2C76-4EBF-57D5E6E62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4437" y="2950097"/>
                <a:ext cx="779343" cy="779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MRI scan Icon - Free PNG &amp; SVG 1250286 - Noun Project">
                <a:extLst>
                  <a:ext uri="{FF2B5EF4-FFF2-40B4-BE49-F238E27FC236}">
                    <a16:creationId xmlns:a16="http://schemas.microsoft.com/office/drawing/2014/main" id="{D4D2BFCC-C97F-75D0-B075-F3C515FEB2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9675" y="2950097"/>
                <a:ext cx="779343" cy="779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F865815E-FA45-F663-B8E2-A5BAE22791DB}"/>
                </a:ext>
              </a:extLst>
            </p:cNvPr>
            <p:cNvSpPr txBox="1"/>
            <p:nvPr/>
          </p:nvSpPr>
          <p:spPr bwMode="auto">
            <a:xfrm>
              <a:off x="10030648" y="1699724"/>
              <a:ext cx="1481317" cy="454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l"/>
              <a:r>
                <a:rPr lang="fr-FR" sz="1400" kern="0" dirty="0">
                  <a:solidFill>
                    <a:schemeClr val="tx2"/>
                  </a:solidFill>
                </a:rPr>
                <a:t>US AUR 2023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996193C8-332F-ADE1-39F4-27D5908F3B87}"/>
                </a:ext>
              </a:extLst>
            </p:cNvPr>
            <p:cNvSpPr txBox="1"/>
            <p:nvPr/>
          </p:nvSpPr>
          <p:spPr bwMode="auto">
            <a:xfrm>
              <a:off x="9798085" y="76112"/>
              <a:ext cx="1837812" cy="61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l"/>
              <a:r>
                <a:rPr lang="fr-FR" sz="1050" kern="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APOE4</a:t>
              </a:r>
              <a:br>
                <a:rPr lang="fr-FR" sz="1050" kern="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</a:br>
              <a:r>
                <a:rPr lang="fr-FR" sz="1050" kern="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ATCD ARIA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2EC28BEF-42A2-E7DE-8658-F002EFAE372A}"/>
              </a:ext>
            </a:extLst>
          </p:cNvPr>
          <p:cNvGrpSpPr/>
          <p:nvPr/>
        </p:nvGrpSpPr>
        <p:grpSpPr>
          <a:xfrm>
            <a:off x="2564146" y="2153760"/>
            <a:ext cx="9277334" cy="3986829"/>
            <a:chOff x="2128934" y="1812109"/>
            <a:chExt cx="11301301" cy="4856607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FD41BB39-590E-F0EB-CEEE-1EBD6D6A3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8934" y="1879600"/>
              <a:ext cx="7944981" cy="4505986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563D87B-8FB8-9E99-B893-F1792F90B74A}"/>
                </a:ext>
              </a:extLst>
            </p:cNvPr>
            <p:cNvSpPr txBox="1"/>
            <p:nvPr/>
          </p:nvSpPr>
          <p:spPr bwMode="auto">
            <a:xfrm>
              <a:off x="4369545" y="5048018"/>
              <a:ext cx="747809" cy="58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l"/>
              <a:r>
                <a:rPr lang="fr-FR" sz="1100" kern="0" dirty="0">
                  <a:solidFill>
                    <a:srgbClr val="FF0000"/>
                  </a:solidFill>
                </a:rPr>
                <a:t>1-2.5 mois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D8F2DB-4D90-7EF4-0D3F-21C6058AFB9E}"/>
                </a:ext>
              </a:extLst>
            </p:cNvPr>
            <p:cNvSpPr/>
            <p:nvPr/>
          </p:nvSpPr>
          <p:spPr>
            <a:xfrm>
              <a:off x="7010400" y="6331286"/>
              <a:ext cx="6419835" cy="337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r-FR" sz="1200" dirty="0">
                  <a:solidFill>
                    <a:prstClr val="black"/>
                  </a:solidFill>
                </a:rPr>
                <a:t>FDA, PCNS </a:t>
              </a:r>
              <a:r>
                <a:rPr lang="fr-FR" sz="1200" dirty="0" err="1">
                  <a:solidFill>
                    <a:prstClr val="black"/>
                  </a:solidFill>
                </a:rPr>
                <a:t>Drugs</a:t>
              </a:r>
              <a:r>
                <a:rPr lang="fr-FR" sz="1200" dirty="0">
                  <a:solidFill>
                    <a:prstClr val="black"/>
                  </a:solidFill>
                </a:rPr>
                <a:t>, </a:t>
              </a:r>
              <a:r>
                <a:rPr lang="fr-FR" sz="1200" dirty="0" err="1">
                  <a:solidFill>
                    <a:prstClr val="black"/>
                  </a:solidFill>
                </a:rPr>
                <a:t>Advisory</a:t>
              </a:r>
              <a:r>
                <a:rPr lang="fr-FR" sz="1200" dirty="0">
                  <a:solidFill>
                    <a:prstClr val="black"/>
                  </a:solidFill>
                </a:rPr>
                <a:t> </a:t>
              </a:r>
              <a:r>
                <a:rPr lang="fr-FR" sz="1200" dirty="0" err="1">
                  <a:solidFill>
                    <a:prstClr val="black"/>
                  </a:solidFill>
                </a:rPr>
                <a:t>Committee</a:t>
              </a:r>
              <a:r>
                <a:rPr lang="fr-FR" sz="1200" dirty="0">
                  <a:solidFill>
                    <a:prstClr val="black"/>
                  </a:solidFill>
                </a:rPr>
                <a:t> Meeting, </a:t>
              </a:r>
              <a:r>
                <a:rPr lang="fr-FR" sz="1200" dirty="0" err="1">
                  <a:solidFill>
                    <a:prstClr val="black"/>
                  </a:solidFill>
                </a:rPr>
                <a:t>Eisai</a:t>
              </a:r>
              <a:r>
                <a:rPr lang="fr-FR" sz="1200" dirty="0">
                  <a:solidFill>
                    <a:prstClr val="black"/>
                  </a:solidFill>
                </a:rPr>
                <a:t> Briefing Document, 2023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079DA712-2325-93E8-378E-776502A8AC93}"/>
                </a:ext>
              </a:extLst>
            </p:cNvPr>
            <p:cNvCxnSpPr/>
            <p:nvPr/>
          </p:nvCxnSpPr>
          <p:spPr>
            <a:xfrm>
              <a:off x="4568632" y="3645810"/>
              <a:ext cx="323" cy="11757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C9D494C-71EF-DAD0-05E3-4A792B49241B}"/>
                </a:ext>
              </a:extLst>
            </p:cNvPr>
            <p:cNvSpPr txBox="1"/>
            <p:nvPr/>
          </p:nvSpPr>
          <p:spPr bwMode="auto">
            <a:xfrm>
              <a:off x="5284690" y="3399960"/>
              <a:ext cx="682491" cy="506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ctr"/>
              <a:r>
                <a:rPr lang="fr-FR" kern="0" dirty="0">
                  <a:solidFill>
                    <a:srgbClr val="FF0000"/>
                  </a:solidFill>
                </a:rPr>
                <a:t>50%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ACE9F388-2E59-5627-1CE2-7818A9DBB9D7}"/>
                </a:ext>
              </a:extLst>
            </p:cNvPr>
            <p:cNvSpPr txBox="1"/>
            <p:nvPr/>
          </p:nvSpPr>
          <p:spPr bwMode="auto">
            <a:xfrm>
              <a:off x="4146549" y="3439831"/>
              <a:ext cx="682491" cy="37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l"/>
              <a:r>
                <a:rPr lang="fr-FR" sz="1100" kern="0" dirty="0">
                  <a:solidFill>
                    <a:srgbClr val="FF0000"/>
                  </a:solidFill>
                </a:rPr>
                <a:t>16.5%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81EC2BF1-FA63-1412-B388-22CA2CE2CC70}"/>
                </a:ext>
              </a:extLst>
            </p:cNvPr>
            <p:cNvSpPr txBox="1"/>
            <p:nvPr/>
          </p:nvSpPr>
          <p:spPr bwMode="auto">
            <a:xfrm>
              <a:off x="4851855" y="4176086"/>
              <a:ext cx="596900" cy="37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l"/>
              <a:r>
                <a:rPr lang="fr-FR" sz="1100" kern="0" dirty="0">
                  <a:solidFill>
                    <a:srgbClr val="FF0000"/>
                  </a:solidFill>
                </a:rPr>
                <a:t>6%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AC56CE8E-76D8-D822-20A9-9BF7635CFF9D}"/>
                </a:ext>
              </a:extLst>
            </p:cNvPr>
            <p:cNvSpPr txBox="1"/>
            <p:nvPr/>
          </p:nvSpPr>
          <p:spPr bwMode="auto">
            <a:xfrm>
              <a:off x="4184552" y="4458824"/>
              <a:ext cx="596900" cy="37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l"/>
              <a:r>
                <a:rPr lang="fr-FR" sz="1100" kern="0" dirty="0">
                  <a:solidFill>
                    <a:srgbClr val="FF0000"/>
                  </a:solidFill>
                </a:rPr>
                <a:t>3%</a:t>
              </a:r>
            </a:p>
          </p:txBody>
        </p: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F514685E-3598-97A7-945A-48F330186677}"/>
                </a:ext>
              </a:extLst>
            </p:cNvPr>
            <p:cNvCxnSpPr/>
            <p:nvPr/>
          </p:nvCxnSpPr>
          <p:spPr>
            <a:xfrm flipH="1">
              <a:off x="4483002" y="4628167"/>
              <a:ext cx="4828" cy="1933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A2235A81-99FE-6E9E-DBAC-569916CA722F}"/>
                </a:ext>
              </a:extLst>
            </p:cNvPr>
            <p:cNvCxnSpPr/>
            <p:nvPr/>
          </p:nvCxnSpPr>
          <p:spPr>
            <a:xfrm flipH="1">
              <a:off x="4781452" y="4314734"/>
              <a:ext cx="5282" cy="51634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15870897-07E0-72CC-8E04-F2CE1DCE2B10}"/>
                </a:ext>
              </a:extLst>
            </p:cNvPr>
            <p:cNvCxnSpPr/>
            <p:nvPr/>
          </p:nvCxnSpPr>
          <p:spPr>
            <a:xfrm>
              <a:off x="4483528" y="5113924"/>
              <a:ext cx="368327" cy="834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2C29D88B-43F9-CDCB-6332-EF0F453251D4}"/>
                </a:ext>
              </a:extLst>
            </p:cNvPr>
            <p:cNvCxnSpPr/>
            <p:nvPr/>
          </p:nvCxnSpPr>
          <p:spPr>
            <a:xfrm>
              <a:off x="4587262" y="1812109"/>
              <a:ext cx="0" cy="301897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371753DE-E020-7A52-0ED5-C65C8E2EA1C6}"/>
                </a:ext>
              </a:extLst>
            </p:cNvPr>
            <p:cNvCxnSpPr/>
            <p:nvPr/>
          </p:nvCxnSpPr>
          <p:spPr>
            <a:xfrm>
              <a:off x="4842524" y="1812109"/>
              <a:ext cx="0" cy="301897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5364B19F-B911-DB40-F9F4-62229976DFB6}"/>
                </a:ext>
              </a:extLst>
            </p:cNvPr>
            <p:cNvCxnSpPr/>
            <p:nvPr/>
          </p:nvCxnSpPr>
          <p:spPr>
            <a:xfrm>
              <a:off x="5630086" y="1812109"/>
              <a:ext cx="0" cy="301897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5D78EE78-75D5-C4C0-62EF-69DE0F21445F}"/>
                </a:ext>
              </a:extLst>
            </p:cNvPr>
            <p:cNvCxnSpPr/>
            <p:nvPr/>
          </p:nvCxnSpPr>
          <p:spPr>
            <a:xfrm>
              <a:off x="7233014" y="1812109"/>
              <a:ext cx="0" cy="301897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9274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">
            <a:extLst>
              <a:ext uri="{FF2B5EF4-FFF2-40B4-BE49-F238E27FC236}">
                <a16:creationId xmlns:a16="http://schemas.microsoft.com/office/drawing/2014/main" id="{C7C3A32F-6698-4BCF-B8C7-C23460EBE654}"/>
              </a:ext>
            </a:extLst>
          </p:cNvPr>
          <p:cNvSpPr txBox="1">
            <a:spLocks/>
          </p:cNvSpPr>
          <p:nvPr/>
        </p:nvSpPr>
        <p:spPr bwMode="auto">
          <a:xfrm>
            <a:off x="774923" y="1589968"/>
            <a:ext cx="10373305" cy="4634425"/>
          </a:xfrm>
          <a:prstGeom prst="rect">
            <a:avLst/>
          </a:prstGeom>
          <a:noFill/>
          <a:ln>
            <a:noFill/>
          </a:ln>
        </p:spPr>
        <p:txBody>
          <a:bodyPr lIns="54864" tIns="91440"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>
                <a:solidFill>
                  <a:schemeClr val="bg1"/>
                </a:solidFill>
                <a:latin typeface="+mn-lt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1600">
                <a:solidFill>
                  <a:schemeClr val="bg1"/>
                </a:solidFill>
                <a:latin typeface="+mn-lt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1400">
                <a:solidFill>
                  <a:schemeClr val="bg1"/>
                </a:solidFill>
                <a:latin typeface="+mn-lt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1400">
                <a:solidFill>
                  <a:schemeClr val="bg1"/>
                </a:solidFill>
                <a:latin typeface="+mn-lt"/>
              </a:defRPr>
            </a:lvl5pPr>
            <a:lvl6pPr marL="18827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1400">
                <a:solidFill>
                  <a:schemeClr val="bg1"/>
                </a:solidFill>
                <a:latin typeface="+mn-lt"/>
              </a:defRPr>
            </a:lvl6pPr>
            <a:lvl7pPr marL="23399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1400">
                <a:solidFill>
                  <a:schemeClr val="bg1"/>
                </a:solidFill>
                <a:latin typeface="+mn-lt"/>
              </a:defRPr>
            </a:lvl7pPr>
            <a:lvl8pPr marL="27971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1400">
                <a:solidFill>
                  <a:schemeClr val="bg1"/>
                </a:solidFill>
                <a:latin typeface="+mn-lt"/>
              </a:defRPr>
            </a:lvl8pPr>
            <a:lvl9pPr marL="3254375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r>
              <a:rPr lang="fr-FR" altLang="fr-FR" sz="2000" kern="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Surveillance systématique :</a:t>
            </a: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endParaRPr lang="fr-FR" altLang="fr-FR" sz="2000" kern="0" dirty="0">
              <a:solidFill>
                <a:srgbClr val="3D3D3D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263525" defTabSz="457200">
              <a:spcBef>
                <a:spcPct val="0"/>
              </a:spcBef>
              <a:buClr>
                <a:srgbClr val="1A3260"/>
              </a:buClr>
              <a:buSzPct val="80000"/>
              <a:defRPr/>
            </a:pPr>
            <a:r>
              <a:rPr lang="fr-FR" altLang="fr-FR" sz="2000" kern="0" dirty="0">
                <a:solidFill>
                  <a:srgbClr val="3D3D3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Et dès suspicion ARIA (céphalées, confusion, vertiges, nausées, etc…)</a:t>
            </a:r>
            <a:endParaRPr kumimoji="0" lang="fr-FR" altLang="fr-FR" sz="2000" i="0" u="none" strike="noStrike" kern="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2AC68B-2225-6D7C-B16C-DE4FC6BB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IRM et </a:t>
            </a:r>
            <a:r>
              <a:rPr lang="fr-FR" b="1" dirty="0" err="1"/>
              <a:t>lécanémab</a:t>
            </a:r>
            <a:br>
              <a:rPr lang="fr-FR" b="1" dirty="0"/>
            </a:br>
            <a:r>
              <a:rPr lang="fr-FR" sz="2000" b="1" i="1" dirty="0">
                <a:solidFill>
                  <a:srgbClr val="5B9BD5"/>
                </a:solidFill>
              </a:rPr>
              <a:t>Quel schéma de surveillance pour un patient sous IAA ?</a:t>
            </a:r>
            <a:r>
              <a:rPr lang="fr-FR" sz="4400" b="1" i="0" u="none" strike="noStrike" dirty="0">
                <a:solidFill>
                  <a:srgbClr val="5B9BD5"/>
                </a:solidFill>
                <a:effectLst/>
              </a:rPr>
              <a:t> </a:t>
            </a:r>
            <a:endParaRPr lang="fr-FR" b="1" dirty="0"/>
          </a:p>
        </p:txBody>
      </p:sp>
      <p:sp>
        <p:nvSpPr>
          <p:cNvPr id="3" name="Flèche droite 4">
            <a:extLst>
              <a:ext uri="{FF2B5EF4-FFF2-40B4-BE49-F238E27FC236}">
                <a16:creationId xmlns:a16="http://schemas.microsoft.com/office/drawing/2014/main" id="{C511B955-B512-096D-A9F8-A1632171B6C0}"/>
              </a:ext>
            </a:extLst>
          </p:cNvPr>
          <p:cNvSpPr/>
          <p:nvPr/>
        </p:nvSpPr>
        <p:spPr>
          <a:xfrm>
            <a:off x="1030516" y="4696798"/>
            <a:ext cx="10145486" cy="92891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11AC7BB-6F6E-F583-C0FA-507EABED6F71}"/>
              </a:ext>
            </a:extLst>
          </p:cNvPr>
          <p:cNvCxnSpPr/>
          <p:nvPr/>
        </p:nvCxnSpPr>
        <p:spPr>
          <a:xfrm>
            <a:off x="1240973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41ECB90-4F7C-4F97-7F67-B67D5BA899C6}"/>
              </a:ext>
            </a:extLst>
          </p:cNvPr>
          <p:cNvCxnSpPr/>
          <p:nvPr/>
        </p:nvCxnSpPr>
        <p:spPr>
          <a:xfrm>
            <a:off x="1757842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377EFA0-A2EC-1460-FBA8-8E83246E68DF}"/>
              </a:ext>
            </a:extLst>
          </p:cNvPr>
          <p:cNvCxnSpPr/>
          <p:nvPr/>
        </p:nvCxnSpPr>
        <p:spPr>
          <a:xfrm>
            <a:off x="2267455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B9AA9BF-2895-1121-BF55-9546F820D248}"/>
              </a:ext>
            </a:extLst>
          </p:cNvPr>
          <p:cNvCxnSpPr/>
          <p:nvPr/>
        </p:nvCxnSpPr>
        <p:spPr>
          <a:xfrm>
            <a:off x="2777068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76F01CF-6C42-4274-7FB5-2AA6A9731178}"/>
              </a:ext>
            </a:extLst>
          </p:cNvPr>
          <p:cNvCxnSpPr/>
          <p:nvPr/>
        </p:nvCxnSpPr>
        <p:spPr>
          <a:xfrm>
            <a:off x="3286681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2159F2C-5CE7-DDD7-0BDE-6DEF94762027}"/>
              </a:ext>
            </a:extLst>
          </p:cNvPr>
          <p:cNvCxnSpPr/>
          <p:nvPr/>
        </p:nvCxnSpPr>
        <p:spPr>
          <a:xfrm>
            <a:off x="3796294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AE9B1FF-D7CB-4658-B77D-4F46CD17CEDF}"/>
              </a:ext>
            </a:extLst>
          </p:cNvPr>
          <p:cNvCxnSpPr/>
          <p:nvPr/>
        </p:nvCxnSpPr>
        <p:spPr>
          <a:xfrm>
            <a:off x="4305907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146CA87-50A2-9478-9A4B-BF431344FFE4}"/>
              </a:ext>
            </a:extLst>
          </p:cNvPr>
          <p:cNvCxnSpPr/>
          <p:nvPr/>
        </p:nvCxnSpPr>
        <p:spPr>
          <a:xfrm>
            <a:off x="4815520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805A0C4-51FF-1A79-4B1E-6A0DFBBD7B67}"/>
              </a:ext>
            </a:extLst>
          </p:cNvPr>
          <p:cNvCxnSpPr/>
          <p:nvPr/>
        </p:nvCxnSpPr>
        <p:spPr>
          <a:xfrm>
            <a:off x="5325133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869678-5F65-86A7-AABE-1C1B6A3C53F1}"/>
              </a:ext>
            </a:extLst>
          </p:cNvPr>
          <p:cNvCxnSpPr/>
          <p:nvPr/>
        </p:nvCxnSpPr>
        <p:spPr>
          <a:xfrm>
            <a:off x="5834746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1585E69-0246-D445-2491-A255F1D55692}"/>
              </a:ext>
            </a:extLst>
          </p:cNvPr>
          <p:cNvCxnSpPr/>
          <p:nvPr/>
        </p:nvCxnSpPr>
        <p:spPr>
          <a:xfrm>
            <a:off x="6344359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9379A4D-8D40-0BD6-0E13-99BE9ECDF1EC}"/>
              </a:ext>
            </a:extLst>
          </p:cNvPr>
          <p:cNvCxnSpPr/>
          <p:nvPr/>
        </p:nvCxnSpPr>
        <p:spPr>
          <a:xfrm>
            <a:off x="6853972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47652AE-ED60-C5E1-3683-7A9A83AD54C8}"/>
              </a:ext>
            </a:extLst>
          </p:cNvPr>
          <p:cNvCxnSpPr/>
          <p:nvPr/>
        </p:nvCxnSpPr>
        <p:spPr>
          <a:xfrm>
            <a:off x="7363585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0046000-A64D-5F6F-9088-B36637FAEC28}"/>
              </a:ext>
            </a:extLst>
          </p:cNvPr>
          <p:cNvCxnSpPr/>
          <p:nvPr/>
        </p:nvCxnSpPr>
        <p:spPr>
          <a:xfrm>
            <a:off x="7873198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A1518AE-875F-81FF-CEB2-F2D5DAB4FF3F}"/>
              </a:ext>
            </a:extLst>
          </p:cNvPr>
          <p:cNvCxnSpPr/>
          <p:nvPr/>
        </p:nvCxnSpPr>
        <p:spPr>
          <a:xfrm>
            <a:off x="8382811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FD106D3-5B9E-57C7-644F-20202DB541BB}"/>
              </a:ext>
            </a:extLst>
          </p:cNvPr>
          <p:cNvCxnSpPr/>
          <p:nvPr/>
        </p:nvCxnSpPr>
        <p:spPr>
          <a:xfrm>
            <a:off x="8892424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236168F-2F75-5C6E-9F13-F8AB6F69DB17}"/>
              </a:ext>
            </a:extLst>
          </p:cNvPr>
          <p:cNvCxnSpPr/>
          <p:nvPr/>
        </p:nvCxnSpPr>
        <p:spPr>
          <a:xfrm>
            <a:off x="9402037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149CF69-7406-C0E1-5886-639D43CD3B1C}"/>
              </a:ext>
            </a:extLst>
          </p:cNvPr>
          <p:cNvCxnSpPr/>
          <p:nvPr/>
        </p:nvCxnSpPr>
        <p:spPr>
          <a:xfrm>
            <a:off x="9911650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6B0CDF1-7CA2-4FEA-B81D-53FEADE9EE12}"/>
              </a:ext>
            </a:extLst>
          </p:cNvPr>
          <p:cNvCxnSpPr/>
          <p:nvPr/>
        </p:nvCxnSpPr>
        <p:spPr>
          <a:xfrm>
            <a:off x="10421256" y="4638741"/>
            <a:ext cx="0" cy="1045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76D6269F-C0BE-CE2D-D0BD-16D4082C956E}"/>
              </a:ext>
            </a:extLst>
          </p:cNvPr>
          <p:cNvSpPr txBox="1"/>
          <p:nvPr/>
        </p:nvSpPr>
        <p:spPr bwMode="auto">
          <a:xfrm>
            <a:off x="986974" y="5785372"/>
            <a:ext cx="5079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64" tIns="91440" rtlCol="0">
            <a:spAutoFit/>
          </a:bodyPr>
          <a:lstStyle/>
          <a:p>
            <a:pPr algn="ctr"/>
            <a:r>
              <a:rPr lang="fr-FR" kern="0" dirty="0">
                <a:solidFill>
                  <a:schemeClr val="tx2"/>
                </a:solidFill>
              </a:rPr>
              <a:t>M0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184C0C7-6478-E917-339E-8DDB8AC609E0}"/>
              </a:ext>
            </a:extLst>
          </p:cNvPr>
          <p:cNvSpPr txBox="1"/>
          <p:nvPr/>
        </p:nvSpPr>
        <p:spPr bwMode="auto">
          <a:xfrm>
            <a:off x="4051908" y="5785372"/>
            <a:ext cx="5079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64" tIns="91440" rtlCol="0">
            <a:spAutoFit/>
          </a:bodyPr>
          <a:lstStyle/>
          <a:p>
            <a:pPr algn="ctr"/>
            <a:r>
              <a:rPr lang="fr-FR" kern="0" dirty="0">
                <a:solidFill>
                  <a:schemeClr val="tx2"/>
                </a:solidFill>
              </a:rPr>
              <a:t>M6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953624F-1D67-01D9-2A36-1789BA0B5E50}"/>
              </a:ext>
            </a:extLst>
          </p:cNvPr>
          <p:cNvSpPr txBox="1"/>
          <p:nvPr/>
        </p:nvSpPr>
        <p:spPr bwMode="auto">
          <a:xfrm>
            <a:off x="7079349" y="5785372"/>
            <a:ext cx="6016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64" tIns="91440" rtlCol="0">
            <a:spAutoFit/>
          </a:bodyPr>
          <a:lstStyle/>
          <a:p>
            <a:pPr algn="ctr"/>
            <a:r>
              <a:rPr lang="fr-FR" kern="0" dirty="0">
                <a:solidFill>
                  <a:schemeClr val="tx2"/>
                </a:solidFill>
              </a:rPr>
              <a:t>M12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9645400-34E1-E34B-A1B5-609A9DD49A17}"/>
              </a:ext>
            </a:extLst>
          </p:cNvPr>
          <p:cNvSpPr txBox="1"/>
          <p:nvPr/>
        </p:nvSpPr>
        <p:spPr bwMode="auto">
          <a:xfrm>
            <a:off x="10137020" y="5785372"/>
            <a:ext cx="59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64" tIns="91440" rtlCol="0">
            <a:spAutoFit/>
          </a:bodyPr>
          <a:lstStyle/>
          <a:p>
            <a:pPr algn="ctr"/>
            <a:r>
              <a:rPr lang="fr-FR" kern="0" dirty="0">
                <a:solidFill>
                  <a:schemeClr val="tx2"/>
                </a:solidFill>
              </a:rPr>
              <a:t>M18</a:t>
            </a:r>
          </a:p>
        </p:txBody>
      </p:sp>
      <p:pic>
        <p:nvPicPr>
          <p:cNvPr id="28" name="Picture 2" descr="MRI scan Icon - Free PNG &amp; SVG 1250286 - Noun Project">
            <a:extLst>
              <a:ext uri="{FF2B5EF4-FFF2-40B4-BE49-F238E27FC236}">
                <a16:creationId xmlns:a16="http://schemas.microsoft.com/office/drawing/2014/main" id="{7B73952F-FABC-ECB5-450B-54B6167D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8" y="3741373"/>
            <a:ext cx="779343" cy="7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MRI scan Icon - Free PNG &amp; SVG 1250286 - Noun Project">
            <a:extLst>
              <a:ext uri="{FF2B5EF4-FFF2-40B4-BE49-F238E27FC236}">
                <a16:creationId xmlns:a16="http://schemas.microsoft.com/office/drawing/2014/main" id="{BB26D55C-ED61-F25F-5803-1614FA5D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673" y="3728038"/>
            <a:ext cx="779343" cy="7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MRI scan Icon - Free PNG &amp; SVG 1250286 - Noun Project">
            <a:extLst>
              <a:ext uri="{FF2B5EF4-FFF2-40B4-BE49-F238E27FC236}">
                <a16:creationId xmlns:a16="http://schemas.microsoft.com/office/drawing/2014/main" id="{CAA29816-1919-1E0C-1415-D8A503B4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20" y="3728038"/>
            <a:ext cx="779343" cy="7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58D4C9E-52F1-A9BA-B856-B538659ACB5B}"/>
              </a:ext>
            </a:extLst>
          </p:cNvPr>
          <p:cNvSpPr/>
          <p:nvPr/>
        </p:nvSpPr>
        <p:spPr>
          <a:xfrm>
            <a:off x="844975" y="3051612"/>
            <a:ext cx="4133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Cummings et al., JPAD, 2023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A41E4BA-94E8-BA4B-E4D7-4A501AD423D0}"/>
              </a:ext>
            </a:extLst>
          </p:cNvPr>
          <p:cNvGrpSpPr/>
          <p:nvPr/>
        </p:nvGrpSpPr>
        <p:grpSpPr>
          <a:xfrm>
            <a:off x="2777932" y="2043776"/>
            <a:ext cx="6636136" cy="1647723"/>
            <a:chOff x="986974" y="2950097"/>
            <a:chExt cx="10189028" cy="2529890"/>
          </a:xfrm>
        </p:grpSpPr>
        <p:sp>
          <p:nvSpPr>
            <p:cNvPr id="34" name="Flèche droite 109">
              <a:extLst>
                <a:ext uri="{FF2B5EF4-FFF2-40B4-BE49-F238E27FC236}">
                  <a16:creationId xmlns:a16="http://schemas.microsoft.com/office/drawing/2014/main" id="{AF901194-D5E5-ACF6-8FFF-64A0DCBD2A6E}"/>
                </a:ext>
              </a:extLst>
            </p:cNvPr>
            <p:cNvSpPr/>
            <p:nvPr/>
          </p:nvSpPr>
          <p:spPr>
            <a:xfrm>
              <a:off x="1030516" y="3918857"/>
              <a:ext cx="10145486" cy="928914"/>
            </a:xfrm>
            <a:prstGeom prst="rightArrow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E2D490CF-A0BD-A153-6CE4-1D6A2B8263D6}"/>
                </a:ext>
              </a:extLst>
            </p:cNvPr>
            <p:cNvCxnSpPr/>
            <p:nvPr/>
          </p:nvCxnSpPr>
          <p:spPr>
            <a:xfrm>
              <a:off x="1240973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3D17E43-F3A3-9774-9BD5-BD82DD31F039}"/>
                </a:ext>
              </a:extLst>
            </p:cNvPr>
            <p:cNvCxnSpPr/>
            <p:nvPr/>
          </p:nvCxnSpPr>
          <p:spPr>
            <a:xfrm>
              <a:off x="1757842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907F4FFD-868E-235D-58E7-AB8280565C17}"/>
                </a:ext>
              </a:extLst>
            </p:cNvPr>
            <p:cNvCxnSpPr/>
            <p:nvPr/>
          </p:nvCxnSpPr>
          <p:spPr>
            <a:xfrm>
              <a:off x="2267455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44F42676-E2F8-AE29-9BB8-35CCF6811D2E}"/>
                </a:ext>
              </a:extLst>
            </p:cNvPr>
            <p:cNvCxnSpPr/>
            <p:nvPr/>
          </p:nvCxnSpPr>
          <p:spPr>
            <a:xfrm>
              <a:off x="2777068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CF3146A7-98CE-7A81-49A5-B729C79DBFC2}"/>
                </a:ext>
              </a:extLst>
            </p:cNvPr>
            <p:cNvCxnSpPr/>
            <p:nvPr/>
          </p:nvCxnSpPr>
          <p:spPr>
            <a:xfrm>
              <a:off x="3286681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670DA694-3A51-51C3-55AF-1FCC7E3166A5}"/>
                </a:ext>
              </a:extLst>
            </p:cNvPr>
            <p:cNvCxnSpPr/>
            <p:nvPr/>
          </p:nvCxnSpPr>
          <p:spPr>
            <a:xfrm>
              <a:off x="3796294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3B113365-561E-FF10-BC1C-0867FACAB5CA}"/>
                </a:ext>
              </a:extLst>
            </p:cNvPr>
            <p:cNvCxnSpPr/>
            <p:nvPr/>
          </p:nvCxnSpPr>
          <p:spPr>
            <a:xfrm>
              <a:off x="4305907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DCC57CD9-083A-4ED7-EE85-F196CC994554}"/>
                </a:ext>
              </a:extLst>
            </p:cNvPr>
            <p:cNvCxnSpPr/>
            <p:nvPr/>
          </p:nvCxnSpPr>
          <p:spPr>
            <a:xfrm>
              <a:off x="4815520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FC5B5613-FDE9-5BE6-F834-868297957438}"/>
                </a:ext>
              </a:extLst>
            </p:cNvPr>
            <p:cNvCxnSpPr/>
            <p:nvPr/>
          </p:nvCxnSpPr>
          <p:spPr>
            <a:xfrm>
              <a:off x="5325133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ABB1A44E-ED72-39DD-367F-86EA8C543854}"/>
                </a:ext>
              </a:extLst>
            </p:cNvPr>
            <p:cNvCxnSpPr/>
            <p:nvPr/>
          </p:nvCxnSpPr>
          <p:spPr>
            <a:xfrm>
              <a:off x="5834746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0DD2450F-A17A-9A52-DEDC-F4D7443EFA99}"/>
                </a:ext>
              </a:extLst>
            </p:cNvPr>
            <p:cNvCxnSpPr/>
            <p:nvPr/>
          </p:nvCxnSpPr>
          <p:spPr>
            <a:xfrm>
              <a:off x="6344359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94E5C73E-78EA-3ADC-68B3-96BD193713BF}"/>
                </a:ext>
              </a:extLst>
            </p:cNvPr>
            <p:cNvCxnSpPr/>
            <p:nvPr/>
          </p:nvCxnSpPr>
          <p:spPr>
            <a:xfrm>
              <a:off x="6853972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3864048-CF4A-D598-C397-FAB3293D6AB3}"/>
                </a:ext>
              </a:extLst>
            </p:cNvPr>
            <p:cNvCxnSpPr/>
            <p:nvPr/>
          </p:nvCxnSpPr>
          <p:spPr>
            <a:xfrm>
              <a:off x="7363585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97313799-C1BF-57BE-D19E-2A6F2ACA9D6E}"/>
                </a:ext>
              </a:extLst>
            </p:cNvPr>
            <p:cNvCxnSpPr/>
            <p:nvPr/>
          </p:nvCxnSpPr>
          <p:spPr>
            <a:xfrm>
              <a:off x="7873198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AB3EEF3D-E23F-B8CD-C95A-5724E830382E}"/>
                </a:ext>
              </a:extLst>
            </p:cNvPr>
            <p:cNvCxnSpPr/>
            <p:nvPr/>
          </p:nvCxnSpPr>
          <p:spPr>
            <a:xfrm>
              <a:off x="8382811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6B7AFF95-7647-19CE-27E3-68A182A26FAF}"/>
                </a:ext>
              </a:extLst>
            </p:cNvPr>
            <p:cNvCxnSpPr/>
            <p:nvPr/>
          </p:nvCxnSpPr>
          <p:spPr>
            <a:xfrm>
              <a:off x="8892424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36B57DFC-3929-EB0C-C5AC-37F6645006B2}"/>
                </a:ext>
              </a:extLst>
            </p:cNvPr>
            <p:cNvCxnSpPr/>
            <p:nvPr/>
          </p:nvCxnSpPr>
          <p:spPr>
            <a:xfrm>
              <a:off x="9402037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EB4A0144-DDEC-A3BE-045B-AFC712A6E1B8}"/>
                </a:ext>
              </a:extLst>
            </p:cNvPr>
            <p:cNvCxnSpPr/>
            <p:nvPr/>
          </p:nvCxnSpPr>
          <p:spPr>
            <a:xfrm>
              <a:off x="9911650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9BF5078A-5154-9752-D787-4811A0E669A5}"/>
                </a:ext>
              </a:extLst>
            </p:cNvPr>
            <p:cNvCxnSpPr/>
            <p:nvPr/>
          </p:nvCxnSpPr>
          <p:spPr>
            <a:xfrm>
              <a:off x="10421256" y="3860800"/>
              <a:ext cx="0" cy="1045029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6F66CD28-6231-5B86-439D-94B2DAA6CDA8}"/>
                </a:ext>
              </a:extLst>
            </p:cNvPr>
            <p:cNvSpPr txBox="1"/>
            <p:nvPr/>
          </p:nvSpPr>
          <p:spPr bwMode="auto">
            <a:xfrm>
              <a:off x="986974" y="5007431"/>
              <a:ext cx="598432" cy="47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ctr"/>
              <a:r>
                <a:rPr lang="fr-FR" sz="1050" kern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EB38AE7-69E7-2B87-895F-FE76172AD4B4}"/>
                </a:ext>
              </a:extLst>
            </p:cNvPr>
            <p:cNvSpPr txBox="1"/>
            <p:nvPr/>
          </p:nvSpPr>
          <p:spPr bwMode="auto">
            <a:xfrm>
              <a:off x="4051908" y="5007431"/>
              <a:ext cx="598432" cy="47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ctr"/>
              <a:r>
                <a:rPr lang="fr-FR" sz="1050" kern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9BEF7610-D46A-F51E-F005-D45EAA66212B}"/>
                </a:ext>
              </a:extLst>
            </p:cNvPr>
            <p:cNvSpPr txBox="1"/>
            <p:nvPr/>
          </p:nvSpPr>
          <p:spPr bwMode="auto">
            <a:xfrm>
              <a:off x="7079347" y="5007431"/>
              <a:ext cx="669669" cy="46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ctr"/>
              <a:r>
                <a:rPr lang="fr-FR" sz="1050" kern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M12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7FE90D63-6232-3E72-A71A-73A8A0557D01}"/>
                </a:ext>
              </a:extLst>
            </p:cNvPr>
            <p:cNvSpPr txBox="1"/>
            <p:nvPr/>
          </p:nvSpPr>
          <p:spPr bwMode="auto">
            <a:xfrm>
              <a:off x="10137019" y="5007431"/>
              <a:ext cx="669669" cy="46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4864" tIns="91440" rtlCol="0">
              <a:spAutoFit/>
            </a:bodyPr>
            <a:lstStyle/>
            <a:p>
              <a:pPr algn="ctr"/>
              <a:r>
                <a:rPr lang="fr-FR" sz="1050" kern="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M18</a:t>
              </a:r>
            </a:p>
          </p:txBody>
        </p:sp>
        <p:pic>
          <p:nvPicPr>
            <p:cNvPr id="58" name="Picture 2" descr="MRI scan Icon - Free PNG &amp; SVG 1250286 - Noun Project">
              <a:extLst>
                <a:ext uri="{FF2B5EF4-FFF2-40B4-BE49-F238E27FC236}">
                  <a16:creationId xmlns:a16="http://schemas.microsoft.com/office/drawing/2014/main" id="{7268AB75-6F75-6522-D59A-477E3BDD2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604" y="2950097"/>
              <a:ext cx="779343" cy="77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MRI scan Icon - Free PNG &amp; SVG 1250286 - Noun Project">
              <a:extLst>
                <a:ext uri="{FF2B5EF4-FFF2-40B4-BE49-F238E27FC236}">
                  <a16:creationId xmlns:a16="http://schemas.microsoft.com/office/drawing/2014/main" id="{52DD63AD-4930-2C73-4FD6-28D99925A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318" y="2950097"/>
              <a:ext cx="779343" cy="77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MRI scan Icon - Free PNG &amp; SVG 1250286 - Noun Project">
              <a:extLst>
                <a:ext uri="{FF2B5EF4-FFF2-40B4-BE49-F238E27FC236}">
                  <a16:creationId xmlns:a16="http://schemas.microsoft.com/office/drawing/2014/main" id="{A70DFE24-BFCB-BA7B-A129-070083238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437" y="2950097"/>
              <a:ext cx="779343" cy="77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MRI scan Icon - Free PNG &amp; SVG 1250286 - Noun Project">
              <a:extLst>
                <a:ext uri="{FF2B5EF4-FFF2-40B4-BE49-F238E27FC236}">
                  <a16:creationId xmlns:a16="http://schemas.microsoft.com/office/drawing/2014/main" id="{B1BB9A0D-3C11-2090-4C15-107608909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675" y="2950097"/>
              <a:ext cx="779343" cy="77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A9A7C7D0-6BA6-2F69-1C30-3B85A5A596BC}"/>
              </a:ext>
            </a:extLst>
          </p:cNvPr>
          <p:cNvSpPr txBox="1"/>
          <p:nvPr/>
        </p:nvSpPr>
        <p:spPr bwMode="auto">
          <a:xfrm>
            <a:off x="1107385" y="2666615"/>
            <a:ext cx="148131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64" tIns="91440" rtlCol="0">
            <a:spAutoFit/>
          </a:bodyPr>
          <a:lstStyle/>
          <a:p>
            <a:pPr algn="l"/>
            <a:r>
              <a:rPr lang="fr-FR" kern="0" dirty="0">
                <a:solidFill>
                  <a:schemeClr val="tx2"/>
                </a:solidFill>
              </a:rPr>
              <a:t>US AUR 2023</a:t>
            </a:r>
          </a:p>
        </p:txBody>
      </p:sp>
      <p:pic>
        <p:nvPicPr>
          <p:cNvPr id="63" name="Picture 2" descr="MRI scan Icon - Free PNG &amp; SVG 1250286 - Noun Project">
            <a:extLst>
              <a:ext uri="{FF2B5EF4-FFF2-40B4-BE49-F238E27FC236}">
                <a16:creationId xmlns:a16="http://schemas.microsoft.com/office/drawing/2014/main" id="{F4473958-E903-D691-7C0D-1015AA19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03" y="3741373"/>
            <a:ext cx="779343" cy="7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46FC2B0C-F121-5234-D889-1134222EA48A}"/>
              </a:ext>
            </a:extLst>
          </p:cNvPr>
          <p:cNvSpPr txBox="1"/>
          <p:nvPr/>
        </p:nvSpPr>
        <p:spPr bwMode="auto">
          <a:xfrm>
            <a:off x="7205775" y="1892836"/>
            <a:ext cx="183781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64" tIns="91440" rtlCol="0">
            <a:spAutoFit/>
          </a:bodyPr>
          <a:lstStyle/>
          <a:p>
            <a:pPr algn="l"/>
            <a:r>
              <a:rPr lang="fr-FR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APOE4</a:t>
            </a:r>
            <a:br>
              <a:rPr lang="fr-FR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fr-FR" sz="1200" kern="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ATCD ARIA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7AA5A9E-81AE-E41C-ED85-11A42533FC11}"/>
              </a:ext>
            </a:extLst>
          </p:cNvPr>
          <p:cNvSpPr txBox="1"/>
          <p:nvPr/>
        </p:nvSpPr>
        <p:spPr bwMode="auto">
          <a:xfrm>
            <a:off x="7748742" y="3945795"/>
            <a:ext cx="18378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864" tIns="91440" rtlCol="0" anchor="ctr">
            <a:spAutoFit/>
          </a:bodyPr>
          <a:lstStyle/>
          <a:p>
            <a:pPr algn="l"/>
            <a:r>
              <a:rPr lang="fr-FR" kern="0" dirty="0">
                <a:solidFill>
                  <a:schemeClr val="tx2"/>
                </a:solidFill>
              </a:rPr>
              <a:t>APOE4</a:t>
            </a:r>
          </a:p>
        </p:txBody>
      </p:sp>
      <p:pic>
        <p:nvPicPr>
          <p:cNvPr id="70" name="Picture 2" descr="MRI scan Icon - Free PNG &amp; SVG 1250286 - Noun Project">
            <a:extLst>
              <a:ext uri="{FF2B5EF4-FFF2-40B4-BE49-F238E27FC236}">
                <a16:creationId xmlns:a16="http://schemas.microsoft.com/office/drawing/2014/main" id="{DE8D1533-C83E-7D9E-1085-330C3513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13" y="3741373"/>
            <a:ext cx="779343" cy="7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4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58BFFA-89BF-15C8-7C08-EAB564244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Uniquement 80 patients (4,5%) dans l’étude CLARITY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DFC342-9562-6A08-A60A-D63E8F4C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55" y="4030208"/>
            <a:ext cx="4826420" cy="21417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FB80155-962D-E50E-8DC2-188770D27A80}"/>
              </a:ext>
            </a:extLst>
          </p:cNvPr>
          <p:cNvSpPr txBox="1"/>
          <p:nvPr/>
        </p:nvSpPr>
        <p:spPr>
          <a:xfrm>
            <a:off x="6388197" y="2921849"/>
            <a:ext cx="4804241" cy="10772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/>
              <a:t>Taux de </a:t>
            </a:r>
            <a:r>
              <a:rPr lang="fr-FR" sz="1600" err="1"/>
              <a:t>macrohémorragie</a:t>
            </a:r>
            <a:r>
              <a:rPr lang="fr-FR" sz="1600"/>
              <a:t> avec le traitement par </a:t>
            </a:r>
            <a:r>
              <a:rPr lang="fr-FR" sz="1600" err="1"/>
              <a:t>lecanemab</a:t>
            </a:r>
            <a:r>
              <a:rPr lang="fr-FR" sz="1600"/>
              <a:t> supérieur au placebo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/>
              <a:t>Taux de </a:t>
            </a:r>
            <a:r>
              <a:rPr lang="fr-FR" sz="1600" err="1"/>
              <a:t>macrohémorragie</a:t>
            </a:r>
            <a:r>
              <a:rPr lang="fr-FR" sz="1600"/>
              <a:t> chez les sujets sous anticoagulants et sous </a:t>
            </a:r>
            <a:r>
              <a:rPr lang="fr-FR" sz="1600" err="1"/>
              <a:t>lécanemab</a:t>
            </a:r>
            <a:r>
              <a:rPr lang="fr-FR" sz="1600"/>
              <a:t> : 2,4 à 3,6 % (x5)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DC850D-EFB7-205D-EF45-1BF7A353B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381"/>
          <a:stretch/>
        </p:blipFill>
        <p:spPr>
          <a:xfrm>
            <a:off x="777213" y="2831037"/>
            <a:ext cx="5318787" cy="12505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800839-08A0-5546-4C4E-7EFC13A25B48}"/>
              </a:ext>
            </a:extLst>
          </p:cNvPr>
          <p:cNvSpPr/>
          <p:nvPr/>
        </p:nvSpPr>
        <p:spPr>
          <a:xfrm>
            <a:off x="883364" y="3381629"/>
            <a:ext cx="4985803" cy="1751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2B0005E-3339-B649-19E8-DC43F6BF8665}"/>
              </a:ext>
            </a:extLst>
          </p:cNvPr>
          <p:cNvSpPr txBox="1"/>
          <p:nvPr/>
        </p:nvSpPr>
        <p:spPr>
          <a:xfrm>
            <a:off x="6388196" y="5445370"/>
            <a:ext cx="4804241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/>
              <a:t>L’analyse exploratoire ne met pas en évidence une efficacité évidente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AC81BC-E09D-15FC-762E-A17E1E9832EA}"/>
              </a:ext>
            </a:extLst>
          </p:cNvPr>
          <p:cNvSpPr/>
          <p:nvPr/>
        </p:nvSpPr>
        <p:spPr>
          <a:xfrm>
            <a:off x="999563" y="5664565"/>
            <a:ext cx="4667141" cy="1469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CE6073C-D5C6-2050-A460-91443BF2AE61}"/>
              </a:ext>
            </a:extLst>
          </p:cNvPr>
          <p:cNvCxnSpPr>
            <a:cxnSpLocks/>
          </p:cNvCxnSpPr>
          <p:nvPr/>
        </p:nvCxnSpPr>
        <p:spPr>
          <a:xfrm flipH="1">
            <a:off x="5882046" y="3463927"/>
            <a:ext cx="48693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06188B3-D2E9-E036-B625-7E31B97D881F}"/>
              </a:ext>
            </a:extLst>
          </p:cNvPr>
          <p:cNvCxnSpPr>
            <a:cxnSpLocks/>
          </p:cNvCxnSpPr>
          <p:nvPr/>
        </p:nvCxnSpPr>
        <p:spPr>
          <a:xfrm flipH="1">
            <a:off x="5666704" y="5728960"/>
            <a:ext cx="70227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5220BC2-7771-9FE4-4D53-5427391C05F7}"/>
              </a:ext>
            </a:extLst>
          </p:cNvPr>
          <p:cNvSpPr txBox="1"/>
          <p:nvPr/>
        </p:nvSpPr>
        <p:spPr>
          <a:xfrm>
            <a:off x="2241327" y="2413004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DONNEES DE SAFETY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9A842CA-1BD4-A775-75F1-BC041389E2D4}"/>
              </a:ext>
            </a:extLst>
          </p:cNvPr>
          <p:cNvSpPr txBox="1"/>
          <p:nvPr/>
        </p:nvSpPr>
        <p:spPr>
          <a:xfrm>
            <a:off x="7698510" y="4341820"/>
            <a:ext cx="243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DONNEES D’EFFICACITE</a:t>
            </a:r>
          </a:p>
        </p:txBody>
      </p:sp>
      <p:pic>
        <p:nvPicPr>
          <p:cNvPr id="29" name="Picture 6" descr="Amyloid-related imaging abnormalities. Example of ARIA-E on FLAIR with... |  Download Scientific Diagram">
            <a:extLst>
              <a:ext uri="{FF2B5EF4-FFF2-40B4-BE49-F238E27FC236}">
                <a16:creationId xmlns:a16="http://schemas.microsoft.com/office/drawing/2014/main" id="{EBD7BF4C-808F-B492-640A-3A0447CCC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/>
          <a:stretch/>
        </p:blipFill>
        <p:spPr bwMode="auto">
          <a:xfrm>
            <a:off x="8629857" y="108072"/>
            <a:ext cx="2784929" cy="15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A6D57F8-921E-44AA-5450-38BB070591DF}"/>
              </a:ext>
            </a:extLst>
          </p:cNvPr>
          <p:cNvSpPr txBox="1"/>
          <p:nvPr/>
        </p:nvSpPr>
        <p:spPr>
          <a:xfrm>
            <a:off x="777214" y="6288883"/>
            <a:ext cx="10576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>
                <a:solidFill>
                  <a:srgbClr val="212121"/>
                </a:solidFill>
                <a:latin typeface="+mj-lt"/>
              </a:rPr>
              <a:t>V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an Dyck CH, Swanson CJ,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Aisen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P, Bateman RJ, Chen C, Gee M,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Kanekiyo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M, Li D,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Reyderman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L, Cohen S,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Froelich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L, Katayama S,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Sabbagh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M,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Vellas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B, Watson D,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Dhadda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S,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Irizarry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M, Kramer LD,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Iwatsubo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T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.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Lecanemab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in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Early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Alzheimer's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Disease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. N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Engl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J Med. 2023 Jan 5;388(1):9-21</a:t>
            </a:r>
            <a:endParaRPr lang="fr-FR" sz="1200" i="1">
              <a:latin typeface="+mj-lt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F926EDE-C97D-E5F6-6852-3C364751C297}"/>
              </a:ext>
            </a:extLst>
          </p:cNvPr>
          <p:cNvSpPr txBox="1">
            <a:spLocks/>
          </p:cNvSpPr>
          <p:nvPr/>
        </p:nvSpPr>
        <p:spPr>
          <a:xfrm>
            <a:off x="777213" y="380615"/>
            <a:ext cx="73609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Anticoagulants et </a:t>
            </a:r>
            <a:r>
              <a:rPr lang="fr-FR" b="1" dirty="0" err="1"/>
              <a:t>lécanémab</a:t>
            </a:r>
            <a:br>
              <a:rPr lang="fr-FR" b="1" dirty="0"/>
            </a:br>
            <a:r>
              <a:rPr lang="fr-FR" sz="2000" b="1" i="1" dirty="0">
                <a:solidFill>
                  <a:srgbClr val="5B9BD5"/>
                </a:solidFill>
              </a:rPr>
              <a:t>Quelles recommandations ?</a:t>
            </a:r>
            <a:r>
              <a:rPr lang="fr-FR" b="1" dirty="0">
                <a:solidFill>
                  <a:srgbClr val="5B9BD5"/>
                </a:solidFill>
              </a:rPr>
              <a:t> 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83121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A526F-E7DB-6525-B13E-CE23BC19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446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+mn-lt"/>
              </a:rPr>
              <a:t>Quelques données supplémentaires (CLARITY et OLE)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FFDC128-3744-637D-A52C-81A3A116E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055"/>
            <a:ext cx="10515600" cy="175897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r-FR" dirty="0"/>
              <a:t>Antithrombotiques ne semblent augmenter le risque de microhémorragie et de sidérose superficielle</a:t>
            </a:r>
          </a:p>
          <a:p>
            <a:r>
              <a:rPr lang="fr-FR" dirty="0"/>
              <a:t>Anticoagulants à la différence des antiagrégants augmentent le risque de </a:t>
            </a:r>
            <a:r>
              <a:rPr lang="fr-FR" dirty="0" err="1"/>
              <a:t>macrohémorragie</a:t>
            </a:r>
            <a:r>
              <a:rPr lang="fr-FR" dirty="0"/>
              <a:t> (x5)</a:t>
            </a:r>
            <a:endParaRPr lang="fr-FR" dirty="0">
              <a:cs typeface="Calibri"/>
            </a:endParaRPr>
          </a:p>
          <a:p>
            <a:r>
              <a:rPr lang="fr-FR" dirty="0"/>
              <a:t>Chez les patients apoE4 porteurs : augmentation des ARIA-H (sidérose superficielle et </a:t>
            </a:r>
            <a:r>
              <a:rPr lang="fr-FR" dirty="0" err="1"/>
              <a:t>macrohémorragie</a:t>
            </a:r>
            <a:r>
              <a:rPr lang="fr-FR" dirty="0"/>
              <a:t> particulièrement chez les homozygotes)</a:t>
            </a:r>
            <a:endParaRPr lang="fr-FR" dirty="0"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FB902C-71DB-7F5B-CEEB-DA74CFBCE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8" t="48010" b="8568"/>
          <a:stretch/>
        </p:blipFill>
        <p:spPr>
          <a:xfrm>
            <a:off x="669256" y="2250758"/>
            <a:ext cx="10853488" cy="2727298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45AED7-67B6-3674-230F-A65CDE65675D}"/>
              </a:ext>
            </a:extLst>
          </p:cNvPr>
          <p:cNvSpPr txBox="1">
            <a:spLocks/>
          </p:cNvSpPr>
          <p:nvPr/>
        </p:nvSpPr>
        <p:spPr>
          <a:xfrm>
            <a:off x="777213" y="380615"/>
            <a:ext cx="90411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Antithrombotiques et </a:t>
            </a:r>
            <a:r>
              <a:rPr lang="fr-FR" b="1" dirty="0" err="1"/>
              <a:t>lécanémab</a:t>
            </a:r>
            <a:br>
              <a:rPr lang="fr-FR" b="1" dirty="0"/>
            </a:br>
            <a:r>
              <a:rPr lang="fr-FR" sz="2000" b="1" i="1" dirty="0">
                <a:solidFill>
                  <a:srgbClr val="5B9BD5"/>
                </a:solidFill>
              </a:rPr>
              <a:t>Quelles recommandations ?</a:t>
            </a:r>
            <a:r>
              <a:rPr lang="fr-FR" b="1" dirty="0">
                <a:solidFill>
                  <a:srgbClr val="5B9BD5"/>
                </a:solidFill>
              </a:rPr>
              <a:t> 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45362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45504757-F534-16D0-DB87-DA05ADD3313A}"/>
              </a:ext>
            </a:extLst>
          </p:cNvPr>
          <p:cNvGrpSpPr/>
          <p:nvPr/>
        </p:nvGrpSpPr>
        <p:grpSpPr>
          <a:xfrm>
            <a:off x="1468854" y="2240280"/>
            <a:ext cx="8090050" cy="3984143"/>
            <a:chOff x="1468853" y="1466614"/>
            <a:chExt cx="9661027" cy="4757809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E3E4F90E-4775-305E-E186-21EFE7693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576"/>
            <a:stretch/>
          </p:blipFill>
          <p:spPr>
            <a:xfrm>
              <a:off x="1468853" y="1534024"/>
              <a:ext cx="9426399" cy="462233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E1CF5F-5EFE-D0F0-9C60-899AABE3B34E}"/>
                </a:ext>
              </a:extLst>
            </p:cNvPr>
            <p:cNvSpPr/>
            <p:nvPr/>
          </p:nvSpPr>
          <p:spPr>
            <a:xfrm>
              <a:off x="6176402" y="1467339"/>
              <a:ext cx="2088054" cy="4747581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58DA82-495F-0EBE-CBEC-B0A4ABFDE628}"/>
                </a:ext>
              </a:extLst>
            </p:cNvPr>
            <p:cNvSpPr/>
            <p:nvPr/>
          </p:nvSpPr>
          <p:spPr>
            <a:xfrm>
              <a:off x="7690582" y="1466617"/>
              <a:ext cx="2088054" cy="4752594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F6AAC3-CBE0-96CC-D746-E8FB9005FC81}"/>
                </a:ext>
              </a:extLst>
            </p:cNvPr>
            <p:cNvSpPr/>
            <p:nvPr/>
          </p:nvSpPr>
          <p:spPr>
            <a:xfrm>
              <a:off x="9046839" y="1466614"/>
              <a:ext cx="2083041" cy="475780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D62EA081-A1FF-3267-6207-25D83D7092A2}"/>
              </a:ext>
            </a:extLst>
          </p:cNvPr>
          <p:cNvSpPr txBox="1"/>
          <p:nvPr/>
        </p:nvSpPr>
        <p:spPr>
          <a:xfrm>
            <a:off x="929743" y="6284199"/>
            <a:ext cx="103325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i="1">
                <a:latin typeface="Calibri Light"/>
                <a:cs typeface="Calibri Light"/>
              </a:rPr>
              <a:t>LECANEMAB PHASE 3 CLARITY AD TRIAL: ARIA WITH THE USE OF ANTIPLATELETS OR ANTICOAGULANTS in EARLY ALZHEIMER’S DISEASE. Marwan Sabbagh, Christopher H. van Dyck, Lawrence S. Honig, Jeffrey L. Cummings, Michelle Gee, Michio </a:t>
            </a:r>
            <a:r>
              <a:rPr lang="en-US" sz="1200" i="1" err="1">
                <a:latin typeface="Calibri Light"/>
                <a:cs typeface="Calibri Light"/>
              </a:rPr>
              <a:t>Kanekiyo</a:t>
            </a:r>
            <a:r>
              <a:rPr lang="en-US" sz="1200" i="1">
                <a:latin typeface="Calibri Light"/>
                <a:cs typeface="Calibri Light"/>
              </a:rPr>
              <a:t>, Shobha Dhadda, Michael Irizarry, Lynn D. Kramer. 2023 AD/PD Annual Meeting.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6634998-90B9-897F-FFD4-CEBB63C3532A}"/>
              </a:ext>
            </a:extLst>
          </p:cNvPr>
          <p:cNvSpPr txBox="1">
            <a:spLocks/>
          </p:cNvSpPr>
          <p:nvPr/>
        </p:nvSpPr>
        <p:spPr>
          <a:xfrm>
            <a:off x="838200" y="13334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+mn-lt"/>
              </a:rPr>
              <a:t>ARIA-H et </a:t>
            </a:r>
            <a:r>
              <a:rPr lang="fr-FR" sz="2000" b="1" dirty="0" err="1">
                <a:latin typeface="+mn-lt"/>
              </a:rPr>
              <a:t>anti-thrombotiques</a:t>
            </a:r>
            <a:r>
              <a:rPr lang="fr-FR" sz="2000" b="1" dirty="0">
                <a:latin typeface="+mn-lt"/>
              </a:rPr>
              <a:t> en fonction du statut APOE4 : CLARITY et OLE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1388649-03CB-637E-B98C-AB7CDBCADB17}"/>
              </a:ext>
            </a:extLst>
          </p:cNvPr>
          <p:cNvSpPr txBox="1">
            <a:spLocks/>
          </p:cNvSpPr>
          <p:nvPr/>
        </p:nvSpPr>
        <p:spPr>
          <a:xfrm>
            <a:off x="777213" y="380615"/>
            <a:ext cx="90411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Antithrombotiques et </a:t>
            </a:r>
            <a:r>
              <a:rPr lang="fr-FR" b="1" dirty="0" err="1"/>
              <a:t>lécanémab</a:t>
            </a:r>
            <a:br>
              <a:rPr lang="fr-FR" b="1" dirty="0"/>
            </a:br>
            <a:r>
              <a:rPr lang="fr-FR" sz="2000" b="1" i="1" dirty="0">
                <a:solidFill>
                  <a:srgbClr val="5B9BD5"/>
                </a:solidFill>
              </a:rPr>
              <a:t>Quelles recommandations ?</a:t>
            </a:r>
            <a:r>
              <a:rPr lang="fr-FR" b="1" dirty="0">
                <a:solidFill>
                  <a:srgbClr val="5B9BD5"/>
                </a:solidFill>
              </a:rPr>
              <a:t> 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66184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B2A148-6B1A-082C-3818-1A75F1318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b="1" dirty="0"/>
              <a:t>Chez les patients sous anti-coagulants </a:t>
            </a:r>
            <a:r>
              <a:rPr lang="fr-FR" sz="2000" dirty="0"/>
              <a:t>: </a:t>
            </a:r>
            <a:r>
              <a:rPr lang="fr-FR" sz="2000" dirty="0" err="1"/>
              <a:t>lécanémab</a:t>
            </a:r>
            <a:r>
              <a:rPr lang="fr-FR" sz="2000" dirty="0"/>
              <a:t> non recommandé</a:t>
            </a:r>
          </a:p>
          <a:p>
            <a:endParaRPr lang="fr-FR" sz="2000" dirty="0"/>
          </a:p>
          <a:p>
            <a:r>
              <a:rPr lang="fr-FR" sz="2000" b="1" dirty="0"/>
              <a:t>Chez les patients sous </a:t>
            </a:r>
            <a:r>
              <a:rPr lang="fr-FR" sz="2000" b="1" dirty="0" err="1"/>
              <a:t>lécanémab</a:t>
            </a:r>
            <a:r>
              <a:rPr lang="fr-FR" sz="2000" b="1" dirty="0"/>
              <a:t> et découverte d’une indication à une anticoagulation </a:t>
            </a:r>
            <a:r>
              <a:rPr lang="fr-FR" sz="2000" dirty="0"/>
              <a:t>: mise en place d’une anticoagulation et arrêt du </a:t>
            </a:r>
            <a:r>
              <a:rPr lang="fr-FR" sz="2000" dirty="0" err="1"/>
              <a:t>lécanémab</a:t>
            </a:r>
            <a:r>
              <a:rPr lang="fr-FR" sz="2000" dirty="0"/>
              <a:t> temporaire ou définitive en fonction de l’indication</a:t>
            </a:r>
            <a:endParaRPr lang="fr-FR" sz="2000" dirty="0">
              <a:cs typeface="Calibri"/>
            </a:endParaRPr>
          </a:p>
          <a:p>
            <a:pPr lvl="1"/>
            <a:r>
              <a:rPr lang="fr-FR" sz="1800" dirty="0"/>
              <a:t>Si EP/TVP : arrêt temporaire</a:t>
            </a:r>
            <a:endParaRPr lang="fr-FR" sz="1800" dirty="0">
              <a:cs typeface="Calibri"/>
            </a:endParaRPr>
          </a:p>
          <a:p>
            <a:pPr lvl="1"/>
            <a:r>
              <a:rPr lang="fr-FR" sz="1800" dirty="0"/>
              <a:t>Si FA : arrêt prolongé, pas de recommandation sur la réalisation de la fermeture de l’auricule gauche</a:t>
            </a:r>
            <a:endParaRPr lang="fr-FR" sz="1800" dirty="0">
              <a:cs typeface="Calibri"/>
            </a:endParaRPr>
          </a:p>
          <a:p>
            <a:pPr lvl="1"/>
            <a:endParaRPr lang="fr-FR" sz="1800" dirty="0"/>
          </a:p>
          <a:p>
            <a:r>
              <a:rPr lang="fr-FR" sz="2000" dirty="0"/>
              <a:t>Pas de vigilance concernant la prise d’anti-agrégation plaquettaire en monothérapie. Vigilance en cas de bithérapie.</a:t>
            </a:r>
            <a:endParaRPr lang="fr-FR" sz="2000" dirty="0">
              <a:cs typeface="Calibri"/>
            </a:endParaRPr>
          </a:p>
          <a:p>
            <a:endParaRPr lang="fr-FR" sz="20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BDFCF78-E56D-7678-6CE7-CD7B831706B4}"/>
              </a:ext>
            </a:extLst>
          </p:cNvPr>
          <p:cNvSpPr txBox="1">
            <a:spLocks/>
          </p:cNvSpPr>
          <p:nvPr/>
        </p:nvSpPr>
        <p:spPr>
          <a:xfrm>
            <a:off x="777213" y="380615"/>
            <a:ext cx="90411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Antithrombotiques et </a:t>
            </a:r>
            <a:r>
              <a:rPr lang="fr-FR" b="1" dirty="0" err="1"/>
              <a:t>lécanémab</a:t>
            </a:r>
            <a:br>
              <a:rPr lang="fr-FR" b="1" dirty="0"/>
            </a:br>
            <a:r>
              <a:rPr lang="fr-FR" sz="2000" b="1" i="1" dirty="0">
                <a:solidFill>
                  <a:srgbClr val="5B9BD5"/>
                </a:solidFill>
              </a:rPr>
              <a:t>Quelles recommandations ?</a:t>
            </a:r>
            <a:r>
              <a:rPr lang="fr-FR" b="1" dirty="0">
                <a:solidFill>
                  <a:srgbClr val="5B9BD5"/>
                </a:solidFill>
              </a:rPr>
              <a:t> 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60558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383007-2B86-398E-EF39-1611620DC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7698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sz="2000" b="1" dirty="0"/>
          </a:p>
          <a:p>
            <a:r>
              <a:rPr lang="fr-FR" sz="2000" b="1" dirty="0"/>
              <a:t>1 décès suite à </a:t>
            </a:r>
            <a:r>
              <a:rPr lang="fr-FR" sz="2000" b="1" dirty="0" err="1"/>
              <a:t>tPA</a:t>
            </a:r>
            <a:r>
              <a:rPr lang="fr-FR" sz="2000" b="1" dirty="0"/>
              <a:t> sous lecanemab </a:t>
            </a:r>
            <a:r>
              <a:rPr lang="fr-FR" sz="1200" dirty="0"/>
              <a:t>(</a:t>
            </a:r>
            <a:r>
              <a:rPr lang="fr-FR" sz="1200" dirty="0" err="1"/>
              <a:t>Reish</a:t>
            </a:r>
            <a:r>
              <a:rPr lang="fr-FR" sz="1200" dirty="0"/>
              <a:t> et al., NEJM, 2023)</a:t>
            </a:r>
          </a:p>
          <a:p>
            <a:endParaRPr lang="fr-FR" sz="1200" b="1" dirty="0"/>
          </a:p>
          <a:p>
            <a:endParaRPr lang="fr-FR" sz="2000" b="1" dirty="0"/>
          </a:p>
          <a:p>
            <a:r>
              <a:rPr lang="fr-FR" sz="2000" b="1" dirty="0"/>
              <a:t>IRM (T2*, FLAIR, DWI) très fortement recommandée</a:t>
            </a:r>
            <a:r>
              <a:rPr lang="fr-FR" sz="2000" dirty="0"/>
              <a:t> à la phase aiguë</a:t>
            </a:r>
          </a:p>
          <a:p>
            <a:pPr lvl="1"/>
            <a:r>
              <a:rPr lang="fr-FR" sz="1800" dirty="0"/>
              <a:t>Diagnostic différentiel avec ARIA +++</a:t>
            </a:r>
            <a:endParaRPr lang="fr-FR" sz="1800" dirty="0">
              <a:cs typeface="Calibri"/>
            </a:endParaRPr>
          </a:p>
          <a:p>
            <a:pPr lvl="1"/>
            <a:r>
              <a:rPr lang="fr-FR" sz="1800" dirty="0"/>
              <a:t>Evaluation précise des possibles CI à une thrombolyse : absence d'infarctus / ARIA-H</a:t>
            </a:r>
            <a:endParaRPr lang="fr-FR" sz="1800" dirty="0">
              <a:cs typeface="Calibri"/>
            </a:endParaRPr>
          </a:p>
          <a:p>
            <a:r>
              <a:rPr lang="fr-FR" sz="2000" b="1" dirty="0"/>
              <a:t>Occlusion proximale </a:t>
            </a:r>
            <a:r>
              <a:rPr lang="fr-FR" sz="2000" dirty="0"/>
              <a:t>: thrombectomie mécanique (bénéfice&gt;risque) +/- t-PA en fonction de l’IRM </a:t>
            </a:r>
            <a:endParaRPr lang="fr-FR" sz="2000" dirty="0">
              <a:cs typeface="Calibri"/>
            </a:endParaRPr>
          </a:p>
          <a:p>
            <a:r>
              <a:rPr lang="fr-FR" sz="2000" b="1" dirty="0"/>
              <a:t>Occlusion distale, </a:t>
            </a:r>
            <a:r>
              <a:rPr lang="fr-FR" sz="2000" dirty="0"/>
              <a:t>AVC confirmé et ARIA sévère : pas de t-PA</a:t>
            </a:r>
            <a:endParaRPr lang="fr-FR" sz="2000" dirty="0">
              <a:cs typeface="Calibri"/>
            </a:endParaRPr>
          </a:p>
          <a:p>
            <a:r>
              <a:rPr lang="fr-FR" sz="2000" b="1" dirty="0"/>
              <a:t>Immunisation précoce vs. tardive</a:t>
            </a:r>
            <a:r>
              <a:rPr lang="fr-FR" sz="2000" dirty="0"/>
              <a:t> (risque ARIA diminue avec le temps) : à discuter dans la balance bénéfice/risque</a:t>
            </a:r>
            <a:endParaRPr lang="fr-FR" sz="2000" dirty="0">
              <a:cs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2C61E3-7F18-6D7A-C38A-DBFA294C1A6C}"/>
              </a:ext>
            </a:extLst>
          </p:cNvPr>
          <p:cNvSpPr txBox="1"/>
          <p:nvPr/>
        </p:nvSpPr>
        <p:spPr>
          <a:xfrm>
            <a:off x="838200" y="6167437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Reish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NJ,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Jamshidi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P, Stamm B, Flanagan ME,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Sugg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E, Tang M, Donohue KL,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McCord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M,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Krumpelman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C,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Mesulam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MM, Castellani R, Chou SH. Multiple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Cerebral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Hemorrhages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in a Patient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Receiving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Lecanemab and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Treated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with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t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-PA for Stroke. N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Engl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J Med. 2023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Feb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2;388(5):478-479. </a:t>
            </a:r>
            <a:endParaRPr lang="fr-FR" sz="1200" i="1"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8E0E40-6AF5-3998-5CA6-A9D0821B6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3" b="47193"/>
          <a:stretch/>
        </p:blipFill>
        <p:spPr bwMode="auto">
          <a:xfrm>
            <a:off x="6952721" y="1130575"/>
            <a:ext cx="3461914" cy="196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93860C6-C1BD-32B1-D02F-14253AD58261}"/>
              </a:ext>
            </a:extLst>
          </p:cNvPr>
          <p:cNvSpPr txBox="1">
            <a:spLocks/>
          </p:cNvSpPr>
          <p:nvPr/>
        </p:nvSpPr>
        <p:spPr>
          <a:xfrm>
            <a:off x="777213" y="380615"/>
            <a:ext cx="90411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Thrombolytiques et </a:t>
            </a:r>
            <a:r>
              <a:rPr lang="fr-FR" b="1" dirty="0" err="1"/>
              <a:t>lécanémab</a:t>
            </a:r>
            <a:br>
              <a:rPr lang="fr-FR" b="1" dirty="0"/>
            </a:br>
            <a:r>
              <a:rPr lang="fr-FR" sz="2000" b="1" i="1" dirty="0">
                <a:solidFill>
                  <a:srgbClr val="5B9BD5"/>
                </a:solidFill>
              </a:rPr>
              <a:t>Quelles recommandations ?</a:t>
            </a:r>
            <a:r>
              <a:rPr lang="fr-FR" b="1" dirty="0">
                <a:solidFill>
                  <a:srgbClr val="5B9BD5"/>
                </a:solidFill>
              </a:rPr>
              <a:t> 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4517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D836F-FB5C-6AEE-8354-117DE96B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3"/>
            <a:ext cx="10515600" cy="1325563"/>
          </a:xfrm>
        </p:spPr>
        <p:txBody>
          <a:bodyPr>
            <a:noAutofit/>
          </a:bodyPr>
          <a:lstStyle/>
          <a:p>
            <a:r>
              <a:rPr lang="fr-FR" sz="3600" dirty="0"/>
              <a:t>Quelle prise en charge devant une ARIA ?</a:t>
            </a:r>
            <a:br>
              <a:rPr lang="fr-FR" sz="3600" dirty="0"/>
            </a:b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Poursuite, suspension ou arrêt du </a:t>
            </a:r>
            <a:r>
              <a:rPr lang="fr-FR" sz="1800" i="1" dirty="0" err="1">
                <a:solidFill>
                  <a:schemeClr val="accent1">
                    <a:lumMod val="75000"/>
                  </a:schemeClr>
                </a:solidFill>
              </a:rPr>
              <a:t>lécanémab</a:t>
            </a: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? </a:t>
            </a:r>
            <a:b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Quelle surveillance clinique et d’imagerie? </a:t>
            </a:r>
            <a:b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</a:rPr>
              <a:t>Si ARIA sévère, quel traitement instaurer?</a:t>
            </a:r>
          </a:p>
        </p:txBody>
      </p:sp>
      <p:pic>
        <p:nvPicPr>
          <p:cNvPr id="11" name="Image 10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F9F33989-0B76-9181-6956-6932C8D25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79" y="1991331"/>
            <a:ext cx="8571641" cy="47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717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D836F-FB5C-6AEE-8354-117DE96B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7"/>
            <a:ext cx="10515600" cy="1325563"/>
          </a:xfrm>
        </p:spPr>
        <p:txBody>
          <a:bodyPr>
            <a:noAutofit/>
          </a:bodyPr>
          <a:lstStyle/>
          <a:p>
            <a:r>
              <a:rPr lang="fr-FR" sz="3600"/>
              <a:t>Quelle prise en charge devant une ARIA?</a:t>
            </a:r>
            <a:br>
              <a:rPr lang="fr-FR" sz="3600"/>
            </a:br>
            <a:r>
              <a:rPr lang="fr-FR" sz="1800" i="1">
                <a:solidFill>
                  <a:schemeClr val="accent1">
                    <a:lumMod val="75000"/>
                  </a:schemeClr>
                </a:solidFill>
              </a:rPr>
              <a:t>Poursuite, suspension ou arrêt du </a:t>
            </a:r>
            <a:r>
              <a:rPr lang="fr-FR" sz="1800" i="1" err="1">
                <a:solidFill>
                  <a:schemeClr val="accent1">
                    <a:lumMod val="75000"/>
                  </a:schemeClr>
                </a:solidFill>
              </a:rPr>
              <a:t>lécanémeb</a:t>
            </a:r>
            <a:r>
              <a:rPr lang="fr-FR" sz="1800" i="1">
                <a:solidFill>
                  <a:schemeClr val="accent1">
                    <a:lumMod val="75000"/>
                  </a:schemeClr>
                </a:solidFill>
              </a:rPr>
              <a:t>? Quelle surveillance clinique et d’imagerie? Si ARIA sévère, quel traitement instaurer?</a:t>
            </a:r>
          </a:p>
        </p:txBody>
      </p:sp>
      <p:pic>
        <p:nvPicPr>
          <p:cNvPr id="11" name="Image 10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F9F33989-0B76-9181-6956-6932C8D25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42" y="3145063"/>
            <a:ext cx="5414458" cy="3024000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D50F7AD8-F34E-BF96-6F41-7F854141C751}"/>
              </a:ext>
            </a:extLst>
          </p:cNvPr>
          <p:cNvGrpSpPr/>
          <p:nvPr/>
        </p:nvGrpSpPr>
        <p:grpSpPr>
          <a:xfrm>
            <a:off x="4644571" y="1354611"/>
            <a:ext cx="8676074" cy="3580903"/>
            <a:chOff x="5907314" y="1324925"/>
            <a:chExt cx="8676074" cy="3580903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A8667CE-0D2E-6F57-3501-BBB834ACCE94}"/>
                </a:ext>
              </a:extLst>
            </p:cNvPr>
            <p:cNvSpPr/>
            <p:nvPr/>
          </p:nvSpPr>
          <p:spPr>
            <a:xfrm>
              <a:off x="5907314" y="1324925"/>
              <a:ext cx="6284686" cy="35809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989ECAE-EDED-4C35-76A7-9E44EEB4B069}"/>
                </a:ext>
              </a:extLst>
            </p:cNvPr>
            <p:cNvSpPr txBox="1"/>
            <p:nvPr/>
          </p:nvSpPr>
          <p:spPr>
            <a:xfrm>
              <a:off x="6846956" y="1991992"/>
              <a:ext cx="7736432" cy="224676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sz="20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Arrêt du traitement si : 	</a:t>
              </a:r>
            </a:p>
            <a:p>
              <a:r>
                <a:rPr lang="fr-FR" sz="200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Macrohémorragie</a:t>
              </a:r>
              <a:r>
                <a:rPr lang="fr-FR" sz="20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			</a:t>
              </a:r>
              <a:endParaRPr lang="fr-FR" sz="200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cs typeface="Calibri"/>
              </a:endParaRPr>
            </a:p>
            <a:p>
              <a:r>
                <a:rPr lang="fr-FR" sz="2000" u="sng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&gt;</a:t>
              </a:r>
              <a:r>
                <a:rPr lang="fr-FR" sz="20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+ 10 </a:t>
              </a:r>
              <a:r>
                <a:rPr lang="fr-FR" sz="2000" err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microsaignements</a:t>
              </a:r>
              <a:r>
                <a:rPr lang="fr-FR" sz="20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/début du traitement 			</a:t>
              </a:r>
              <a:endParaRPr lang="fr-FR" sz="200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cs typeface="Calibri"/>
              </a:endParaRPr>
            </a:p>
            <a:p>
              <a:r>
                <a:rPr lang="fr-FR" sz="20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&gt; 1 site de sidérose superficielle			</a:t>
              </a:r>
            </a:p>
            <a:p>
              <a:r>
                <a:rPr lang="fr-FR" sz="20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&gt; 2 épisodes d’ARIA			</a:t>
              </a:r>
            </a:p>
            <a:p>
              <a:r>
                <a:rPr lang="fr-FR" sz="20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Symptômes sévères d’ARIA			</a:t>
              </a:r>
              <a:endParaRPr lang="fr-FR" sz="200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cs typeface="Calibri"/>
              </a:endParaRPr>
            </a:p>
            <a:p>
              <a:r>
                <a:rPr lang="fr-FR" sz="200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Introduction d’anticoagulant</a:t>
              </a:r>
              <a:endParaRPr lang="fr-FR" sz="200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61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4A485-DAC5-C973-A9CE-13BE2A65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860"/>
          </a:xfrm>
        </p:spPr>
        <p:txBody>
          <a:bodyPr>
            <a:normAutofit fontScale="90000"/>
          </a:bodyPr>
          <a:lstStyle/>
          <a:p>
            <a:r>
              <a:rPr lang="fr-FR" sz="2700" b="1"/>
              <a:t>Perspectives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5F52DF-36F4-2A57-C776-AC66A9E9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466" y="922514"/>
            <a:ext cx="11314287" cy="265249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r-FR" dirty="0"/>
              <a:t>Préconisations sous réserve des aspects réglementaires et conditions de l'AMM</a:t>
            </a:r>
            <a:endParaRPr lang="en-US" dirty="0"/>
          </a:p>
          <a:p>
            <a:endParaRPr lang="fr-FR"/>
          </a:p>
          <a:p>
            <a:r>
              <a:rPr lang="fr-FR" dirty="0"/>
              <a:t>Des points clé </a:t>
            </a:r>
            <a:r>
              <a:rPr lang="fr-FR"/>
              <a:t>à </a:t>
            </a:r>
            <a:r>
              <a:rPr lang="fr-FR" dirty="0"/>
              <a:t>surveiller / réévaluer : mise </a:t>
            </a:r>
            <a:r>
              <a:rPr lang="fr-FR"/>
              <a:t>à jour en fonction </a:t>
            </a:r>
            <a:r>
              <a:rPr lang="fr-FR" dirty="0"/>
              <a:t>des futures données</a:t>
            </a:r>
            <a:endParaRPr lang="fr-FR" dirty="0">
              <a:cs typeface="Calibri"/>
            </a:endParaRPr>
          </a:p>
          <a:p>
            <a:pPr lvl="1"/>
            <a:r>
              <a:rPr lang="fr-FR" dirty="0">
                <a:cs typeface="Calibri"/>
              </a:rPr>
              <a:t>Analyses complémentaires de l'étude CLARITY + phase OLE</a:t>
            </a:r>
            <a:endParaRPr lang="fr-FR" dirty="0"/>
          </a:p>
          <a:p>
            <a:pPr lvl="1"/>
            <a:r>
              <a:rPr lang="fr-FR" dirty="0">
                <a:cs typeface="Calibri"/>
              </a:rPr>
              <a:t>Utilisation dans la "vraie vie" , USA puis Europe...</a:t>
            </a:r>
          </a:p>
          <a:p>
            <a:pPr lvl="1"/>
            <a:r>
              <a:rPr lang="fr-FR" dirty="0">
                <a:cs typeface="Calibri"/>
              </a:rPr>
              <a:t>Résultats d'autres études : DIAN TU, TRAILBLAZER-ALZ 2 </a:t>
            </a:r>
            <a:r>
              <a:rPr lang="fr-FR" dirty="0" err="1">
                <a:cs typeface="Calibri"/>
              </a:rPr>
              <a:t>Donanemab</a:t>
            </a:r>
            <a:r>
              <a:rPr lang="fr-FR" dirty="0">
                <a:cs typeface="Calibri"/>
              </a:rPr>
              <a:t> ….</a:t>
            </a:r>
          </a:p>
          <a:p>
            <a:pPr lvl="1"/>
            <a:endParaRPr lang="fr-FR">
              <a:cs typeface="Calibri"/>
            </a:endParaRPr>
          </a:p>
          <a:p>
            <a:r>
              <a:rPr lang="fr-FR" dirty="0">
                <a:cs typeface="Calibri"/>
              </a:rPr>
              <a:t>Des préconisations communes à toutes les immunothérapies  / Aspects spécifiques à certaines molécules </a:t>
            </a:r>
            <a:endParaRPr lang="fr-FR" dirty="0">
              <a:latin typeface="Calibri" panose="020F0502020204030204"/>
              <a:cs typeface="Calibri"/>
            </a:endParaRPr>
          </a:p>
          <a:p>
            <a:endParaRPr lang="fr-FR" dirty="0">
              <a:cs typeface="Calibri" panose="020F0502020204030204"/>
            </a:endParaRPr>
          </a:p>
          <a:p>
            <a:endParaRPr lang="fr-FR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0E6EA-7C6A-097D-206F-34660587A7D1}"/>
              </a:ext>
            </a:extLst>
          </p:cNvPr>
          <p:cNvSpPr txBox="1"/>
          <p:nvPr/>
        </p:nvSpPr>
        <p:spPr>
          <a:xfrm>
            <a:off x="1652479" y="3546590"/>
            <a:ext cx="9572976" cy="1934889"/>
          </a:xfrm>
          <a:prstGeom prst="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1600" b="1" dirty="0" err="1">
                <a:latin typeface="Calibri"/>
                <a:cs typeface="Arial"/>
              </a:rPr>
              <a:t>Nécéssité</a:t>
            </a:r>
            <a:r>
              <a:rPr lang="fr-FR" sz="1600" b="1" dirty="0">
                <a:latin typeface="Calibri"/>
                <a:cs typeface="Arial"/>
              </a:rPr>
              <a:t> de</a:t>
            </a:r>
            <a:endParaRPr lang="en-US" sz="1600" b="1" dirty="0">
              <a:latin typeface="Calibri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1600" b="1" dirty="0">
                <a:latin typeface="Calibri"/>
                <a:cs typeface="Arial"/>
              </a:rPr>
              <a:t>Informations et formation spécifiques : patients + entourage</a:t>
            </a:r>
            <a:endParaRPr lang="en-US" sz="1600" b="1" dirty="0">
              <a:latin typeface="Calibri"/>
              <a:cs typeface="Arial"/>
            </a:endParaRPr>
          </a:p>
          <a:p>
            <a:pPr lvl="7">
              <a:lnSpc>
                <a:spcPct val="90000"/>
              </a:lnSpc>
              <a:spcBef>
                <a:spcPts val="1000"/>
              </a:spcBef>
            </a:pPr>
            <a:r>
              <a:rPr lang="fr-FR" sz="1600" b="1" dirty="0">
                <a:latin typeface="Calibri"/>
                <a:cs typeface="Arial"/>
              </a:rPr>
              <a:t>    MG, spécialistes (neurologues, gériatres, radiologues, urgentistes)</a:t>
            </a:r>
            <a:endParaRPr lang="en-US" sz="1600" b="1" dirty="0">
              <a:latin typeface="Calibri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1600" b="1" dirty="0">
                <a:latin typeface="Calibri"/>
                <a:cs typeface="Arial"/>
              </a:rPr>
              <a:t>Parcours de soin spécifique pour prise en charge des ARIA / si ARIA sévère centre disposant d'un plateau technique et services adaptés (IRM, EEG, USINV, neurologie...) et personnel médical formé </a:t>
            </a:r>
            <a:endParaRPr lang="en-US" sz="1600" b="1" dirty="0">
              <a:latin typeface="Calibri"/>
              <a:cs typeface="Arial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1600" b="1" dirty="0">
                <a:latin typeface="Calibri"/>
                <a:cs typeface="Arial"/>
              </a:rPr>
              <a:t>Registre de déclaration et suivi des ARIA (national (BNA?) +  International)</a:t>
            </a:r>
            <a:endParaRPr lang="en-US" sz="1600" b="1" dirty="0">
              <a:latin typeface="Calibri"/>
              <a:cs typeface="Arial"/>
            </a:endParaRPr>
          </a:p>
        </p:txBody>
      </p:sp>
      <p:sp>
        <p:nvSpPr>
          <p:cNvPr id="10" name="Flèche : droite 3">
            <a:extLst>
              <a:ext uri="{FF2B5EF4-FFF2-40B4-BE49-F238E27FC236}">
                <a16:creationId xmlns:a16="http://schemas.microsoft.com/office/drawing/2014/main" id="{CE6D3CB8-9EA8-3A3D-F40B-A19A3B19B9BA}"/>
              </a:ext>
            </a:extLst>
          </p:cNvPr>
          <p:cNvSpPr/>
          <p:nvPr/>
        </p:nvSpPr>
        <p:spPr>
          <a:xfrm>
            <a:off x="975130" y="4174669"/>
            <a:ext cx="585680" cy="3774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60D5F-CC01-8518-0A40-53F55A837D1C}"/>
              </a:ext>
            </a:extLst>
          </p:cNvPr>
          <p:cNvSpPr txBox="1"/>
          <p:nvPr/>
        </p:nvSpPr>
        <p:spPr>
          <a:xfrm>
            <a:off x="620888" y="5729111"/>
            <a:ext cx="11247496" cy="5370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A plus long </a:t>
            </a:r>
            <a:r>
              <a:rPr lang="en-US" sz="2000" dirty="0" err="1">
                <a:cs typeface="Calibri"/>
              </a:rPr>
              <a:t>terme</a:t>
            </a:r>
            <a:r>
              <a:rPr lang="en-US" sz="2000" dirty="0">
                <a:cs typeface="Calibri"/>
              </a:rPr>
              <a:t> : place des </a:t>
            </a:r>
            <a:r>
              <a:rPr lang="en-US" sz="2000" dirty="0" err="1">
                <a:cs typeface="Calibri"/>
              </a:rPr>
              <a:t>nouvelles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thérapeutiques</a:t>
            </a:r>
            <a:r>
              <a:rPr lang="en-US" sz="2000" dirty="0">
                <a:cs typeface="Calibri"/>
              </a:rPr>
              <a:t> dans la </a:t>
            </a:r>
            <a:r>
              <a:rPr lang="en-US" sz="2000" dirty="0" err="1">
                <a:cs typeface="Calibri"/>
              </a:rPr>
              <a:t>stratégie</a:t>
            </a:r>
            <a:r>
              <a:rPr lang="en-US" sz="2000" dirty="0">
                <a:cs typeface="Calibri"/>
              </a:rPr>
              <a:t> de </a:t>
            </a:r>
            <a:r>
              <a:rPr lang="en-US" sz="2000" dirty="0" err="1">
                <a:cs typeface="Calibri"/>
              </a:rPr>
              <a:t>prise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en</a:t>
            </a:r>
            <a:r>
              <a:rPr lang="en-US" sz="2000" dirty="0">
                <a:cs typeface="Calibri"/>
              </a:rPr>
              <a:t> charge, </a:t>
            </a:r>
            <a:r>
              <a:rPr lang="en-US" sz="2000" dirty="0" err="1">
                <a:cs typeface="Calibri"/>
              </a:rPr>
              <a:t>modalités</a:t>
            </a:r>
            <a:r>
              <a:rPr lang="en-US" sz="2000" dirty="0">
                <a:cs typeface="Calibri"/>
              </a:rPr>
              <a:t> de </a:t>
            </a:r>
            <a:r>
              <a:rPr lang="en-US" sz="2000" dirty="0" err="1">
                <a:cs typeface="Calibri"/>
              </a:rPr>
              <a:t>suivi</a:t>
            </a:r>
            <a:r>
              <a:rPr lang="en-US" sz="2000" dirty="0">
                <a:cs typeface="Calibri"/>
              </a:rPr>
              <a:t> et </a:t>
            </a:r>
            <a:r>
              <a:rPr lang="en-US" sz="2000" dirty="0" err="1">
                <a:cs typeface="Calibri"/>
              </a:rPr>
              <a:t>d'évaluation</a:t>
            </a:r>
            <a:r>
              <a:rPr lang="en-US" sz="2000" dirty="0">
                <a:cs typeface="Calibri"/>
              </a:rPr>
              <a:t> au long </a:t>
            </a:r>
            <a:r>
              <a:rPr lang="en-US" sz="2000" dirty="0" err="1">
                <a:cs typeface="Calibri"/>
              </a:rPr>
              <a:t>cours</a:t>
            </a:r>
            <a:r>
              <a:rPr lang="en-US" sz="2000" dirty="0">
                <a:cs typeface="Calibri"/>
              </a:rPr>
              <a:t> .....</a:t>
            </a:r>
          </a:p>
        </p:txBody>
      </p:sp>
    </p:spTree>
    <p:extLst>
      <p:ext uri="{BB962C8B-B14F-4D97-AF65-F5344CB8AC3E}">
        <p14:creationId xmlns:p14="http://schemas.microsoft.com/office/powerpoint/2010/main" val="298738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8DDE7-7D4C-32BB-7408-2F52DE76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D2A51-FFA5-3C4E-A9BB-1FB149F02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643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2900" dirty="0"/>
              <a:t>Répond à la charte "Exigences communes à toutes les productions de la FCM" adoptée le 06 janvier 2023</a:t>
            </a:r>
          </a:p>
          <a:p>
            <a:r>
              <a:rPr lang="fr-FR" dirty="0"/>
              <a:t>Sélection des experts  (invitation envoyée le 23 janvier 2023) :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Bureau de la FCM (neurologues + gériatres)</a:t>
            </a:r>
            <a:endParaRPr lang="fr-FR" dirty="0">
              <a:cs typeface="Calibri"/>
            </a:endParaRPr>
          </a:p>
          <a:p>
            <a:pPr lvl="1"/>
            <a:r>
              <a:rPr lang="fr-FR" dirty="0">
                <a:cs typeface="Calibri"/>
              </a:rPr>
              <a:t>Déclaration détaillée de liens d'intérêt rendue publique</a:t>
            </a:r>
          </a:p>
          <a:p>
            <a:pPr lvl="1"/>
            <a:r>
              <a:rPr lang="fr-FR" dirty="0"/>
              <a:t>Signature d'une charte de déontologie</a:t>
            </a:r>
            <a:endParaRPr lang="fr-FR" dirty="0">
              <a:cs typeface="Calibri"/>
            </a:endParaRPr>
          </a:p>
          <a:p>
            <a:r>
              <a:rPr lang="fr-FR" dirty="0"/>
              <a:t>Thématique du groupe de travail</a:t>
            </a:r>
          </a:p>
          <a:p>
            <a:pPr marL="720725" lvl="1" indent="-263525">
              <a:spcBef>
                <a:spcPts val="1000"/>
              </a:spcBef>
              <a:buAutoNum type="arabicPeriod"/>
            </a:pPr>
            <a:r>
              <a:rPr lang="fr-FR" dirty="0">
                <a:cs typeface="Calibri"/>
              </a:rPr>
              <a:t>Indication des immunothérapies anti-amyloïdes</a:t>
            </a:r>
          </a:p>
          <a:p>
            <a:pPr marL="720725" lvl="1" indent="-263525">
              <a:spcBef>
                <a:spcPts val="1000"/>
              </a:spcBef>
              <a:buAutoNum type="arabicPeriod"/>
            </a:pPr>
            <a:r>
              <a:rPr lang="fr-FR" dirty="0">
                <a:cs typeface="Calibri"/>
              </a:rPr>
              <a:t>Gestion, suivi des </a:t>
            </a:r>
            <a:r>
              <a:rPr lang="fr-FR" dirty="0" err="1">
                <a:cs typeface="Calibri"/>
              </a:rPr>
              <a:t>ARIAs</a:t>
            </a:r>
            <a:r>
              <a:rPr lang="fr-FR" dirty="0">
                <a:cs typeface="Calibri"/>
              </a:rPr>
              <a:t> sous immunothérapies anti-amyloïdes</a:t>
            </a:r>
          </a:p>
          <a:p>
            <a:r>
              <a:rPr lang="fr-FR" dirty="0"/>
              <a:t>Recommandations centrées sur l’utilisation du </a:t>
            </a:r>
            <a:r>
              <a:rPr lang="fr-FR" dirty="0" err="1"/>
              <a:t>lécanémab</a:t>
            </a:r>
            <a:endParaRPr lang="fr-FR" dirty="0">
              <a:cs typeface="Calibri"/>
            </a:endParaRPr>
          </a:p>
          <a:p>
            <a:pPr lvl="1"/>
            <a:r>
              <a:rPr lang="fr-FR" sz="2600" dirty="0"/>
              <a:t>Une réflexion est à venir concernant l’utilisation du </a:t>
            </a:r>
            <a:r>
              <a:rPr lang="fr-FR" sz="2600" dirty="0" err="1"/>
              <a:t>donanémab</a:t>
            </a:r>
            <a:endParaRPr lang="fr-FR" sz="2600" dirty="0" err="1">
              <a:cs typeface="Calibri"/>
            </a:endParaRPr>
          </a:p>
          <a:p>
            <a:pPr lvl="1"/>
            <a:r>
              <a:rPr lang="fr-FR" sz="2600" dirty="0"/>
              <a:t>Lorsque les données disponibles concernant le lecanemab étaient limitées et que le phénomène apparaissait aux yeux de groupe de travail classe- et non molécule-dépendant, les données des essais </a:t>
            </a:r>
            <a:r>
              <a:rPr lang="fr-FR" sz="2600" dirty="0" err="1"/>
              <a:t>aducanumab</a:t>
            </a:r>
            <a:r>
              <a:rPr lang="fr-FR" sz="2600" dirty="0"/>
              <a:t> et </a:t>
            </a:r>
            <a:r>
              <a:rPr lang="fr-FR" sz="2600" dirty="0" err="1"/>
              <a:t>donanemab</a:t>
            </a:r>
            <a:r>
              <a:rPr lang="fr-FR" sz="2600" dirty="0"/>
              <a:t> ont également été consultées</a:t>
            </a:r>
            <a:endParaRPr lang="fr-FR" sz="2900" dirty="0"/>
          </a:p>
          <a:p>
            <a:r>
              <a:rPr lang="fr-FR" dirty="0"/>
              <a:t>Réunions bimestrielles en visio-conférence de janvier à septembre 2023</a:t>
            </a:r>
            <a:endParaRPr lang="fr-FR" dirty="0">
              <a:cs typeface="Calibri"/>
            </a:endParaRPr>
          </a:p>
          <a:p>
            <a:r>
              <a:rPr lang="fr-FR" dirty="0"/>
              <a:t>Identification des questions relatives à l’utilisation d’IAA : indications, contre-indications, surveillance, …</a:t>
            </a:r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Revue de la littérature, données non publiées et présentées en congrès</a:t>
            </a:r>
            <a:endParaRPr lang="fr-FR" dirty="0"/>
          </a:p>
          <a:p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837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1EA9E-FAC2-076C-0400-D99704E2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0" y="828516"/>
            <a:ext cx="4324350" cy="1325563"/>
          </a:xfrm>
        </p:spPr>
        <p:txBody>
          <a:bodyPr/>
          <a:lstStyle/>
          <a:p>
            <a:pPr algn="ctr"/>
            <a:r>
              <a:rPr lang="fr-FR" dirty="0"/>
              <a:t>Téléchargez la présentation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ED0DCC6-0253-28F5-3AF1-6A871C352BBD}"/>
              </a:ext>
            </a:extLst>
          </p:cNvPr>
          <p:cNvSpPr txBox="1">
            <a:spLocks/>
          </p:cNvSpPr>
          <p:nvPr/>
        </p:nvSpPr>
        <p:spPr>
          <a:xfrm>
            <a:off x="838200" y="372269"/>
            <a:ext cx="4324350" cy="2238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Votre avis nous intéresse !</a:t>
            </a:r>
            <a:br>
              <a:rPr lang="fr-FR" dirty="0"/>
            </a:br>
            <a:r>
              <a:rPr lang="fr-FR" sz="2000" dirty="0"/>
              <a:t>(jusqu’au 20/11/2023)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075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DC3B3-4EC1-B9CA-4EEB-54AEB21A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cs typeface="Calibri Light"/>
              </a:rPr>
              <a:t>Diapositives backup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9B9B94-87D9-4A37-BB59-F95DEC4F7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372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8E1D64-3347-A5C0-3A19-373412AB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1" y="250497"/>
            <a:ext cx="11360150" cy="64161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737F6B-DFB0-B9E2-922E-61FB953098E3}"/>
              </a:ext>
            </a:extLst>
          </p:cNvPr>
          <p:cNvSpPr/>
          <p:nvPr/>
        </p:nvSpPr>
        <p:spPr>
          <a:xfrm>
            <a:off x="5773683" y="1176721"/>
            <a:ext cx="2088054" cy="54307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2958D-67EE-5B49-9775-90733519D42B}"/>
              </a:ext>
            </a:extLst>
          </p:cNvPr>
          <p:cNvSpPr/>
          <p:nvPr/>
        </p:nvSpPr>
        <p:spPr>
          <a:xfrm>
            <a:off x="7723355" y="1176721"/>
            <a:ext cx="2088054" cy="54307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00A203-811D-17A4-A1F1-3581FC5E646F}"/>
              </a:ext>
            </a:extLst>
          </p:cNvPr>
          <p:cNvSpPr/>
          <p:nvPr/>
        </p:nvSpPr>
        <p:spPr>
          <a:xfrm>
            <a:off x="9647623" y="1176721"/>
            <a:ext cx="2088054" cy="54307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6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94872-5E65-CFFD-8BB2-788D976D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Quid de la fermeture de l’auricule gauche pour la FA non valvulaire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A57DF1-4BC0-82B2-7CCD-2877DC331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811"/>
            <a:ext cx="7648525" cy="38430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EB3BF10-DB28-3916-2139-08DAF0A28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410" y="2309456"/>
            <a:ext cx="5156200" cy="4279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F6BC12-053C-410F-9834-E751976F9023}"/>
              </a:ext>
            </a:extLst>
          </p:cNvPr>
          <p:cNvSpPr txBox="1"/>
          <p:nvPr/>
        </p:nvSpPr>
        <p:spPr>
          <a:xfrm>
            <a:off x="237578" y="5685538"/>
            <a:ext cx="61012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Xu H, Xie X, Wang B, Ma S, Wang F.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Efficacy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and Safety of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Percutaneous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Left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Atrial Appendage Occlusion for Stroke Prevention in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Nonvalvular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Atrial Fibrillation: A Meta-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analysis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of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Contemporary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Studies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.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Heart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Lung Circ. 2016 Nov;25(11):1107-1117. </a:t>
            </a:r>
            <a:endParaRPr lang="fr-FR" sz="1400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558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F407D-61CF-CB1A-819E-F2B72037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7"/>
            <a:ext cx="10515600" cy="1325563"/>
          </a:xfrm>
        </p:spPr>
        <p:txBody>
          <a:bodyPr/>
          <a:lstStyle/>
          <a:p>
            <a:r>
              <a:rPr lang="fr-FR"/>
              <a:t>Evaluation de la sévérité des ARIA CLARITY AD</a:t>
            </a:r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FBC24F7-96FC-F6D2-5DDD-0E1ED19F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90" y="1331870"/>
            <a:ext cx="10567398" cy="2736000"/>
          </a:xfrm>
          <a:prstGeom prst="rect">
            <a:avLst/>
          </a:prstGeom>
        </p:spPr>
      </p:pic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7DB427B-CAA5-E5BD-2F1B-9430035B9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359" y="4227039"/>
            <a:ext cx="891206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83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A2144-D560-3E4B-8271-75029900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/>
              <a:t>Thrombolyse et </a:t>
            </a:r>
            <a:r>
              <a:rPr lang="fr-FR" b="1" err="1"/>
              <a:t>lécanémab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CFE0F-561A-9DB3-202E-36B2E1573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r>
              <a:rPr lang="fr-FR"/>
              <a:t>Homme de 65 ans APOE4 homozygote admis 30 min après l’apparition brutale d’une aphasie et d’une déviation du regard vers la gauche</a:t>
            </a:r>
          </a:p>
          <a:p>
            <a:r>
              <a:rPr lang="fr-FR"/>
              <a:t>Groupe non connu dans la RCT, 3 injections dans la phase d’extension</a:t>
            </a:r>
          </a:p>
          <a:p>
            <a:r>
              <a:rPr lang="fr-FR"/>
              <a:t>TDM cérébrale : </a:t>
            </a:r>
            <a:r>
              <a:rPr lang="fr-FR" err="1"/>
              <a:t>hypodensitié</a:t>
            </a:r>
            <a:r>
              <a:rPr lang="fr-FR"/>
              <a:t> temporo-pariétale gauche et occlusion distale ACM gauche</a:t>
            </a:r>
          </a:p>
          <a:p>
            <a:r>
              <a:rPr lang="fr-FR"/>
              <a:t>Tableau HTA 50 min après le début </a:t>
            </a:r>
            <a:r>
              <a:rPr lang="fr-FR" err="1"/>
              <a:t>t</a:t>
            </a:r>
            <a:r>
              <a:rPr lang="fr-FR"/>
              <a:t>-PA</a:t>
            </a:r>
          </a:p>
          <a:p>
            <a:r>
              <a:rPr lang="fr-FR"/>
              <a:t>EEG met en évidence des crises non convulsives</a:t>
            </a:r>
          </a:p>
          <a:p>
            <a:r>
              <a:rPr lang="fr-FR"/>
              <a:t>IRM cérébrale 3 jours après la thrombolyse, décès du patient</a:t>
            </a:r>
          </a:p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E651A3-9922-A243-1D20-029372573E08}"/>
              </a:ext>
            </a:extLst>
          </p:cNvPr>
          <p:cNvSpPr txBox="1"/>
          <p:nvPr/>
        </p:nvSpPr>
        <p:spPr>
          <a:xfrm>
            <a:off x="838200" y="5995630"/>
            <a:ext cx="6923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Reish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NJ,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Jamshidi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P, Stamm B, Flanagan ME,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Sugg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E, Tang M, Donohue KL,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McCord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M,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Krumpelman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C,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Mesulam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MM, Castellani R, Chou SH. Multiple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Cerebral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Hemorrhages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in a Patient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Receiving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Lecanemab and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Treated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with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t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-PA for Stroke. N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Engl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J Med. 2023 </a:t>
            </a:r>
            <a:r>
              <a:rPr lang="fr-FR" sz="1200" b="0" i="1" u="none" strike="noStrike" err="1">
                <a:solidFill>
                  <a:srgbClr val="212121"/>
                </a:solidFill>
                <a:effectLst/>
                <a:latin typeface="+mj-lt"/>
              </a:rPr>
              <a:t>Feb</a:t>
            </a:r>
            <a:r>
              <a:rPr lang="fr-FR" sz="1200" b="0" i="1" u="none" strike="noStrike">
                <a:solidFill>
                  <a:srgbClr val="212121"/>
                </a:solidFill>
                <a:effectLst/>
                <a:latin typeface="+mj-lt"/>
              </a:rPr>
              <a:t> 2;388(5):478-479. </a:t>
            </a:r>
            <a:endParaRPr lang="fr-FR" sz="1200" i="1">
              <a:latin typeface="+mj-lt"/>
            </a:endParaRPr>
          </a:p>
        </p:txBody>
      </p:sp>
      <p:pic>
        <p:nvPicPr>
          <p:cNvPr id="6" name="Picture 1" descr="page5image1258168736">
            <a:extLst>
              <a:ext uri="{FF2B5EF4-FFF2-40B4-BE49-F238E27FC236}">
                <a16:creationId xmlns:a16="http://schemas.microsoft.com/office/drawing/2014/main" id="{9AB41436-5F9D-7DBE-6233-0DB3BCB8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09" y="1825626"/>
            <a:ext cx="3735420" cy="37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B7E75FE-D263-6479-E461-0A6E2AE467CA}"/>
              </a:ext>
            </a:extLst>
          </p:cNvPr>
          <p:cNvSpPr txBox="1"/>
          <p:nvPr/>
        </p:nvSpPr>
        <p:spPr>
          <a:xfrm>
            <a:off x="6552708" y="1825625"/>
            <a:ext cx="373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T2* 81 jours avant la thrombolyse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EB32BF7-82A3-E79F-9A4A-9C84BA0F9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3" b="47193"/>
          <a:stretch/>
        </p:blipFill>
        <p:spPr bwMode="auto">
          <a:xfrm>
            <a:off x="8011822" y="4663044"/>
            <a:ext cx="3461914" cy="196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4486BA-ED0A-683D-96CC-AAE5B4BDE50F}"/>
              </a:ext>
            </a:extLst>
          </p:cNvPr>
          <p:cNvSpPr txBox="1"/>
          <p:nvPr/>
        </p:nvSpPr>
        <p:spPr>
          <a:xfrm>
            <a:off x="8011820" y="4637638"/>
            <a:ext cx="3461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3 jours après la thrombolyse</a:t>
            </a:r>
          </a:p>
        </p:txBody>
      </p:sp>
    </p:spTree>
    <p:extLst>
      <p:ext uri="{BB962C8B-B14F-4D97-AF65-F5344CB8AC3E}">
        <p14:creationId xmlns:p14="http://schemas.microsoft.com/office/powerpoint/2010/main" val="298718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1689F-8117-5B0A-CA90-6E3A0D3B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Liens </a:t>
            </a:r>
            <a:r>
              <a:rPr lang="fr-FR" b="1"/>
              <a:t>d’intérêt</a:t>
            </a:r>
            <a:r>
              <a:rPr lang="fr-FR" b="1" dirty="0"/>
              <a:t> depuis 2018</a:t>
            </a:r>
            <a:endParaRPr lang="fr-FR" b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AF86F5-0C57-F079-41E3-52A5EAA4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2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>
                <a:cs typeface="Calibri"/>
              </a:rPr>
              <a:t>Stéphanie </a:t>
            </a:r>
            <a:r>
              <a:rPr lang="en-US" b="1" dirty="0" err="1">
                <a:cs typeface="Calibri"/>
              </a:rPr>
              <a:t>Bombois</a:t>
            </a:r>
            <a:r>
              <a:rPr lang="en-US" dirty="0">
                <a:cs typeface="Calibri"/>
              </a:rPr>
              <a:t> - (</a:t>
            </a:r>
            <a:r>
              <a:rPr lang="en-US" dirty="0">
                <a:ea typeface="+mn-lt"/>
                <a:cs typeface="+mn-lt"/>
              </a:rPr>
              <a:t>1) </a:t>
            </a:r>
            <a:r>
              <a:rPr lang="en-US" dirty="0" err="1">
                <a:ea typeface="+mn-lt"/>
                <a:cs typeface="+mn-lt"/>
              </a:rPr>
              <a:t>Activités</a:t>
            </a:r>
            <a:r>
              <a:rPr lang="en-US" dirty="0">
                <a:ea typeface="+mn-lt"/>
                <a:cs typeface="+mn-lt"/>
              </a:rPr>
              <a:t> non </a:t>
            </a:r>
            <a:r>
              <a:rPr lang="en-US" dirty="0" err="1">
                <a:ea typeface="+mn-lt"/>
                <a:cs typeface="+mn-lt"/>
              </a:rPr>
              <a:t>rémunérées</a:t>
            </a:r>
            <a:r>
              <a:rPr lang="en-US" dirty="0">
                <a:ea typeface="+mn-lt"/>
                <a:cs typeface="+mn-lt"/>
              </a:rPr>
              <a:t> : </a:t>
            </a:r>
            <a:r>
              <a:rPr lang="fr-FR" dirty="0">
                <a:ea typeface="+mn-lt"/>
                <a:cs typeface="+mn-lt"/>
              </a:rPr>
              <a:t>Investigateur ou </a:t>
            </a:r>
            <a:r>
              <a:rPr lang="fr-FR" dirty="0" err="1">
                <a:ea typeface="+mn-lt"/>
                <a:cs typeface="+mn-lt"/>
              </a:rPr>
              <a:t>co</a:t>
            </a:r>
            <a:r>
              <a:rPr lang="fr-FR" dirty="0">
                <a:ea typeface="+mn-lt"/>
                <a:cs typeface="+mn-lt"/>
              </a:rPr>
              <a:t>-investigateur, </a:t>
            </a:r>
            <a:r>
              <a:rPr lang="fr-FR" dirty="0">
                <a:cs typeface="Calibri"/>
              </a:rPr>
              <a:t>pour les essais thérapeutiques des groupes pharmaceutiques </a:t>
            </a:r>
            <a:r>
              <a:rPr lang="en-US" dirty="0">
                <a:cs typeface="Calibri"/>
              </a:rPr>
              <a:t>Eisai, Biogen, Novo Nordisk, </a:t>
            </a:r>
            <a:r>
              <a:rPr lang="en-US" dirty="0" err="1">
                <a:cs typeface="Calibri"/>
              </a:rPr>
              <a:t>Alector</a:t>
            </a:r>
            <a:r>
              <a:rPr lang="en-US" dirty="0">
                <a:cs typeface="Calibri"/>
              </a:rPr>
              <a:t>, Roche, Janssen, UCB-pharma, </a:t>
            </a:r>
            <a:r>
              <a:rPr lang="en-US" dirty="0">
                <a:ea typeface="+mn-lt"/>
                <a:cs typeface="+mn-lt"/>
              </a:rPr>
              <a:t>Genentech, AB science et Novartis. (2) </a:t>
            </a:r>
            <a:r>
              <a:rPr lang="en-US" dirty="0" err="1">
                <a:ea typeface="+mn-lt"/>
                <a:cs typeface="+mn-lt"/>
              </a:rPr>
              <a:t>Activités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rémunérées</a:t>
            </a:r>
            <a:r>
              <a:rPr lang="en-US" dirty="0">
                <a:ea typeface="+mn-lt"/>
                <a:cs typeface="+mn-lt"/>
              </a:rPr>
              <a:t> : Symposium Biogen (2022), </a:t>
            </a:r>
            <a:r>
              <a:rPr lang="en-US" dirty="0" err="1">
                <a:ea typeface="+mn-lt"/>
                <a:cs typeface="+mn-lt"/>
              </a:rPr>
              <a:t>MasterClass</a:t>
            </a:r>
            <a:r>
              <a:rPr lang="en-US" dirty="0">
                <a:ea typeface="+mn-lt"/>
                <a:cs typeface="+mn-lt"/>
              </a:rPr>
              <a:t> Eisai (2020). (3) </a:t>
            </a:r>
            <a:r>
              <a:rPr lang="en-US" dirty="0" err="1">
                <a:ea typeface="+mn-lt"/>
                <a:cs typeface="+mn-lt"/>
              </a:rPr>
              <a:t>Avantages</a:t>
            </a:r>
            <a:r>
              <a:rPr lang="en-US" dirty="0">
                <a:ea typeface="+mn-lt"/>
                <a:cs typeface="+mn-lt"/>
              </a:rPr>
              <a:t> divers (transport, </a:t>
            </a:r>
            <a:r>
              <a:rPr lang="en-US" dirty="0" err="1">
                <a:ea typeface="+mn-lt"/>
                <a:cs typeface="+mn-lt"/>
              </a:rPr>
              <a:t>repas</a:t>
            </a:r>
            <a:r>
              <a:rPr lang="en-US" dirty="0">
                <a:ea typeface="+mn-lt"/>
                <a:cs typeface="+mn-lt"/>
              </a:rPr>
              <a:t>...) : </a:t>
            </a:r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Julien </a:t>
            </a:r>
            <a:r>
              <a:rPr lang="en-US" b="1" dirty="0" err="1">
                <a:cs typeface="Calibri"/>
              </a:rPr>
              <a:t>Delrieu</a:t>
            </a:r>
            <a:r>
              <a:rPr lang="en-US" dirty="0">
                <a:cs typeface="Calibri"/>
              </a:rPr>
              <a:t> - (1) </a:t>
            </a:r>
            <a:r>
              <a:rPr lang="en-US" dirty="0" err="1">
                <a:cs typeface="Calibri"/>
              </a:rPr>
              <a:t>Activités</a:t>
            </a:r>
            <a:r>
              <a:rPr lang="en-US" dirty="0">
                <a:cs typeface="Calibri"/>
              </a:rPr>
              <a:t> non </a:t>
            </a:r>
            <a:r>
              <a:rPr lang="en-US" dirty="0" err="1">
                <a:cs typeface="Calibri"/>
              </a:rPr>
              <a:t>rénumérées</a:t>
            </a:r>
            <a:r>
              <a:rPr lang="en-US" dirty="0">
                <a:cs typeface="Calibri"/>
              </a:rPr>
              <a:t> : </a:t>
            </a:r>
            <a:r>
              <a:rPr lang="en-US" dirty="0" err="1">
                <a:cs typeface="Calibri"/>
              </a:rPr>
              <a:t>investigateur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ou</a:t>
            </a:r>
            <a:r>
              <a:rPr lang="en-US" dirty="0">
                <a:cs typeface="Calibri"/>
              </a:rPr>
              <a:t> co-</a:t>
            </a:r>
            <a:r>
              <a:rPr lang="en-US" dirty="0" err="1">
                <a:cs typeface="Calibri"/>
              </a:rPr>
              <a:t>investigateur</a:t>
            </a:r>
            <a:r>
              <a:rPr lang="en-US" dirty="0">
                <a:cs typeface="Calibri"/>
              </a:rPr>
              <a:t> pour les </a:t>
            </a:r>
            <a:r>
              <a:rPr lang="en-US" dirty="0" err="1">
                <a:cs typeface="Calibri"/>
              </a:rPr>
              <a:t>essais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thérapeutiques</a:t>
            </a:r>
            <a:r>
              <a:rPr lang="en-US" dirty="0">
                <a:cs typeface="Calibri"/>
              </a:rPr>
              <a:t> des </a:t>
            </a:r>
            <a:r>
              <a:rPr lang="en-US" dirty="0" err="1">
                <a:cs typeface="Calibri"/>
              </a:rPr>
              <a:t>groupes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pharmaceutiques</a:t>
            </a:r>
            <a:r>
              <a:rPr lang="en-US" dirty="0">
                <a:cs typeface="Calibri"/>
              </a:rPr>
              <a:t> Eisai, Biogen, Roche, </a:t>
            </a:r>
            <a:r>
              <a:rPr lang="en-US" dirty="0" err="1">
                <a:cs typeface="Calibri"/>
              </a:rPr>
              <a:t>Alector</a:t>
            </a:r>
            <a:r>
              <a:rPr lang="en-US" dirty="0">
                <a:cs typeface="Calibri"/>
              </a:rPr>
              <a:t> et Sanofi. (2) </a:t>
            </a:r>
            <a:r>
              <a:rPr lang="en-US" dirty="0" err="1">
                <a:cs typeface="Calibri"/>
              </a:rPr>
              <a:t>Activités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rémunérées</a:t>
            </a:r>
            <a:r>
              <a:rPr lang="en-US" dirty="0">
                <a:cs typeface="Calibri"/>
              </a:rPr>
              <a:t> : board Roche France (2020-2022), Symposium Roche (2021, 2022), Symposium Biogen (2020). (3) </a:t>
            </a:r>
            <a:r>
              <a:rPr lang="en-US" dirty="0" err="1">
                <a:cs typeface="Calibri"/>
              </a:rPr>
              <a:t>Avantages</a:t>
            </a:r>
            <a:r>
              <a:rPr lang="en-US" dirty="0">
                <a:cs typeface="Calibri"/>
              </a:rPr>
              <a:t> divers (transport, </a:t>
            </a:r>
            <a:r>
              <a:rPr lang="en-US" dirty="0" err="1">
                <a:cs typeface="Calibri"/>
              </a:rPr>
              <a:t>repas</a:t>
            </a:r>
            <a:r>
              <a:rPr lang="en-US" dirty="0">
                <a:cs typeface="Calibri"/>
              </a:rPr>
              <a:t>...) : </a:t>
            </a:r>
          </a:p>
          <a:p>
            <a:r>
              <a:rPr lang="en-US" b="1" dirty="0">
                <a:cs typeface="Calibri"/>
              </a:rPr>
              <a:t>Hélène </a:t>
            </a:r>
            <a:r>
              <a:rPr lang="en-US" b="1" dirty="0" err="1">
                <a:cs typeface="Calibri"/>
              </a:rPr>
              <a:t>Mollion</a:t>
            </a:r>
            <a:r>
              <a:rPr lang="en-US" dirty="0">
                <a:cs typeface="Calibri"/>
              </a:rPr>
              <a:t> - (1) </a:t>
            </a:r>
            <a:r>
              <a:rPr lang="en-US" dirty="0" err="1">
                <a:cs typeface="Calibri"/>
              </a:rPr>
              <a:t>Activités</a:t>
            </a:r>
            <a:r>
              <a:rPr lang="en-US" dirty="0">
                <a:cs typeface="Calibri"/>
              </a:rPr>
              <a:t> non </a:t>
            </a:r>
            <a:r>
              <a:rPr lang="en-US" dirty="0" err="1">
                <a:cs typeface="Calibri"/>
              </a:rPr>
              <a:t>rémunérées</a:t>
            </a:r>
            <a:r>
              <a:rPr lang="en-US" dirty="0">
                <a:cs typeface="Calibri"/>
              </a:rPr>
              <a:t> : </a:t>
            </a:r>
            <a:r>
              <a:rPr lang="en-US" dirty="0" err="1">
                <a:cs typeface="Calibri"/>
              </a:rPr>
              <a:t>i</a:t>
            </a:r>
            <a:r>
              <a:rPr lang="fr-FR" dirty="0" err="1">
                <a:cs typeface="Calibri"/>
              </a:rPr>
              <a:t>nvestigateur</a:t>
            </a:r>
            <a:r>
              <a:rPr lang="fr-FR" dirty="0">
                <a:cs typeface="Calibri"/>
              </a:rPr>
              <a:t> ou </a:t>
            </a:r>
            <a:r>
              <a:rPr lang="fr-FR" dirty="0" err="1">
                <a:cs typeface="Calibri"/>
              </a:rPr>
              <a:t>co</a:t>
            </a:r>
            <a:r>
              <a:rPr lang="fr-FR" dirty="0">
                <a:cs typeface="Calibri"/>
              </a:rPr>
              <a:t>-investigateur pour les essais thérapeutiques des groupes pharmaceutiques </a:t>
            </a:r>
            <a:r>
              <a:rPr lang="en-US" dirty="0">
                <a:cs typeface="Calibri"/>
              </a:rPr>
              <a:t>EISAI, Biogen, Novo Nordisk, Roche, UCB-pharma, Genentech, Lundbeck, Boehringer-Ingelheim, Sanofi, TauRx Pharmaceuticals, Green Valley Pharmaceuticals. Participation à un board Eisai France. (2) </a:t>
            </a:r>
            <a:r>
              <a:rPr lang="en-US" dirty="0" err="1">
                <a:cs typeface="Calibri"/>
              </a:rPr>
              <a:t>Activités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rémunérées</a:t>
            </a:r>
            <a:r>
              <a:rPr lang="en-US" dirty="0">
                <a:cs typeface="Calibri"/>
              </a:rPr>
              <a:t> : </a:t>
            </a:r>
            <a:r>
              <a:rPr lang="en-US" dirty="0" err="1">
                <a:cs typeface="Calibri"/>
              </a:rPr>
              <a:t>réunion</a:t>
            </a:r>
            <a:r>
              <a:rPr lang="en-US" dirty="0">
                <a:cs typeface="Calibri"/>
              </a:rPr>
              <a:t> Eisai + symposium Eisai (2022, 2023). (3) </a:t>
            </a:r>
            <a:r>
              <a:rPr lang="en-US" dirty="0" err="1">
                <a:cs typeface="Calibri"/>
              </a:rPr>
              <a:t>Avantages</a:t>
            </a:r>
            <a:r>
              <a:rPr lang="en-US" dirty="0">
                <a:cs typeface="Calibri"/>
              </a:rPr>
              <a:t> divers (transport, </a:t>
            </a:r>
            <a:r>
              <a:rPr lang="en-US" dirty="0" err="1">
                <a:cs typeface="Calibri"/>
              </a:rPr>
              <a:t>repas</a:t>
            </a:r>
            <a:r>
              <a:rPr lang="en-US" dirty="0">
                <a:cs typeface="Calibri"/>
              </a:rPr>
              <a:t>...) : </a:t>
            </a:r>
          </a:p>
        </p:txBody>
      </p:sp>
    </p:spTree>
    <p:extLst>
      <p:ext uri="{BB962C8B-B14F-4D97-AF65-F5344CB8AC3E}">
        <p14:creationId xmlns:p14="http://schemas.microsoft.com/office/powerpoint/2010/main" val="344533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1689F-8117-5B0A-CA90-6E3A0D3B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Liens d’intérêt depuis 2018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AF86F5-0C57-F079-41E3-52A5EAA4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b="1" dirty="0">
                <a:cs typeface="Calibri"/>
              </a:rPr>
              <a:t>Matthieu </a:t>
            </a:r>
            <a:r>
              <a:rPr lang="fr-FR" b="1" dirty="0" err="1">
                <a:cs typeface="Calibri"/>
              </a:rPr>
              <a:t>Lilamand</a:t>
            </a:r>
            <a:r>
              <a:rPr lang="fr-FR" b="1" dirty="0">
                <a:cs typeface="Calibri"/>
              </a:rPr>
              <a:t> - </a:t>
            </a:r>
            <a:r>
              <a:rPr lang="en-US" dirty="0">
                <a:ea typeface="+mn-lt"/>
                <a:cs typeface="+mn-lt"/>
              </a:rPr>
              <a:t>(1) </a:t>
            </a:r>
            <a:r>
              <a:rPr lang="en-US" dirty="0" err="1">
                <a:ea typeface="+mn-lt"/>
                <a:cs typeface="+mn-lt"/>
              </a:rPr>
              <a:t>Activités</a:t>
            </a:r>
            <a:r>
              <a:rPr lang="en-US" dirty="0">
                <a:ea typeface="+mn-lt"/>
                <a:cs typeface="+mn-lt"/>
              </a:rPr>
              <a:t> non </a:t>
            </a:r>
            <a:r>
              <a:rPr lang="en-US" dirty="0" err="1">
                <a:ea typeface="+mn-lt"/>
                <a:cs typeface="+mn-lt"/>
              </a:rPr>
              <a:t>rémunérées</a:t>
            </a:r>
            <a:r>
              <a:rPr lang="en-US" dirty="0">
                <a:ea typeface="+mn-lt"/>
                <a:cs typeface="+mn-lt"/>
              </a:rPr>
              <a:t> : . (2) </a:t>
            </a:r>
            <a:r>
              <a:rPr lang="en-US" dirty="0" err="1">
                <a:ea typeface="+mn-lt"/>
                <a:cs typeface="+mn-lt"/>
              </a:rPr>
              <a:t>Activités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rémunérées</a:t>
            </a:r>
            <a:r>
              <a:rPr lang="en-US" dirty="0">
                <a:ea typeface="+mn-lt"/>
                <a:cs typeface="+mn-lt"/>
              </a:rPr>
              <a:t> : . (3) </a:t>
            </a:r>
            <a:r>
              <a:rPr lang="en-US" dirty="0" err="1">
                <a:ea typeface="+mn-lt"/>
                <a:cs typeface="+mn-lt"/>
              </a:rPr>
              <a:t>Avantages</a:t>
            </a:r>
            <a:r>
              <a:rPr lang="en-US" dirty="0">
                <a:ea typeface="+mn-lt"/>
                <a:cs typeface="+mn-lt"/>
              </a:rPr>
              <a:t> divers (transport, </a:t>
            </a:r>
            <a:r>
              <a:rPr lang="en-US" dirty="0" err="1">
                <a:ea typeface="+mn-lt"/>
                <a:cs typeface="+mn-lt"/>
              </a:rPr>
              <a:t>repas</a:t>
            </a:r>
            <a:r>
              <a:rPr lang="en-US" dirty="0">
                <a:ea typeface="+mn-lt"/>
                <a:cs typeface="+mn-lt"/>
              </a:rPr>
              <a:t>...) : </a:t>
            </a:r>
            <a:endParaRPr lang="fr-FR" dirty="0" err="1">
              <a:ea typeface="+mn-lt"/>
              <a:cs typeface="+mn-lt"/>
            </a:endParaRPr>
          </a:p>
          <a:p>
            <a:r>
              <a:rPr lang="fr-FR" b="1" dirty="0">
                <a:cs typeface="Calibri"/>
              </a:rPr>
              <a:t>Vincent Planche</a:t>
            </a:r>
            <a:r>
              <a:rPr lang="fr-FR" dirty="0">
                <a:cs typeface="Calibri"/>
              </a:rPr>
              <a:t> - </a:t>
            </a:r>
            <a:r>
              <a:rPr lang="en-US" dirty="0">
                <a:cs typeface="Calibri"/>
              </a:rPr>
              <a:t>(1) </a:t>
            </a:r>
            <a:r>
              <a:rPr lang="en-US" dirty="0" err="1">
                <a:cs typeface="Calibri"/>
              </a:rPr>
              <a:t>Activités</a:t>
            </a:r>
            <a:r>
              <a:rPr lang="en-US" dirty="0">
                <a:cs typeface="Calibri"/>
              </a:rPr>
              <a:t> non </a:t>
            </a:r>
            <a:r>
              <a:rPr lang="en-US" dirty="0" err="1">
                <a:cs typeface="Calibri"/>
              </a:rPr>
              <a:t>rémunérées</a:t>
            </a:r>
            <a:r>
              <a:rPr lang="en-US" dirty="0">
                <a:cs typeface="Calibri"/>
              </a:rPr>
              <a:t> : </a:t>
            </a:r>
            <a:r>
              <a:rPr lang="fr-FR" dirty="0">
                <a:cs typeface="Calibri"/>
              </a:rPr>
              <a:t>Investigateur ou </a:t>
            </a:r>
            <a:r>
              <a:rPr lang="fr-FR" dirty="0" err="1">
                <a:cs typeface="Calibri"/>
              </a:rPr>
              <a:t>co</a:t>
            </a:r>
            <a:r>
              <a:rPr lang="fr-FR" dirty="0">
                <a:cs typeface="Calibri"/>
              </a:rPr>
              <a:t>-investigateur pour </a:t>
            </a:r>
            <a:r>
              <a:rPr lang="fr-FR" dirty="0">
                <a:ea typeface="+mn-lt"/>
                <a:cs typeface="+mn-lt"/>
              </a:rPr>
              <a:t>des études des laboratoires </a:t>
            </a:r>
            <a:r>
              <a:rPr lang="en-US" dirty="0">
                <a:ea typeface="+mn-lt"/>
                <a:cs typeface="+mn-lt"/>
              </a:rPr>
              <a:t>Novo Nordisk, Biogen, TauRx Pharmaceuticals, Janssen, Green Valley Pharmaceuticals et </a:t>
            </a:r>
            <a:r>
              <a:rPr lang="en-US" dirty="0" err="1">
                <a:ea typeface="+mn-lt"/>
                <a:cs typeface="+mn-lt"/>
              </a:rPr>
              <a:t>Alector</a:t>
            </a:r>
            <a:r>
              <a:rPr lang="en-US" dirty="0">
                <a:ea typeface="+mn-lt"/>
                <a:cs typeface="+mn-lt"/>
              </a:rPr>
              <a:t>. (2) </a:t>
            </a:r>
            <a:r>
              <a:rPr lang="en-US" dirty="0" err="1">
                <a:ea typeface="+mn-lt"/>
                <a:cs typeface="+mn-lt"/>
              </a:rPr>
              <a:t>Activités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rémunérées</a:t>
            </a:r>
            <a:r>
              <a:rPr lang="en-US" dirty="0">
                <a:ea typeface="+mn-lt"/>
                <a:cs typeface="+mn-lt"/>
              </a:rPr>
              <a:t> : </a:t>
            </a:r>
            <a:r>
              <a:rPr lang="en-US" dirty="0" err="1">
                <a:ea typeface="+mn-lt"/>
                <a:cs typeface="+mn-lt"/>
              </a:rPr>
              <a:t>néant</a:t>
            </a:r>
            <a:r>
              <a:rPr lang="en-US" dirty="0">
                <a:ea typeface="+mn-lt"/>
                <a:cs typeface="+mn-lt"/>
              </a:rPr>
              <a:t>. (3) </a:t>
            </a:r>
            <a:r>
              <a:rPr lang="en-US" dirty="0" err="1">
                <a:ea typeface="+mn-lt"/>
                <a:cs typeface="+mn-lt"/>
              </a:rPr>
              <a:t>Avantages</a:t>
            </a:r>
            <a:r>
              <a:rPr lang="en-US" dirty="0">
                <a:ea typeface="+mn-lt"/>
                <a:cs typeface="+mn-lt"/>
              </a:rPr>
              <a:t> divers (transport, </a:t>
            </a:r>
            <a:r>
              <a:rPr lang="en-US" dirty="0" err="1">
                <a:ea typeface="+mn-lt"/>
                <a:cs typeface="+mn-lt"/>
              </a:rPr>
              <a:t>repas</a:t>
            </a:r>
            <a:r>
              <a:rPr lang="en-US" dirty="0">
                <a:ea typeface="+mn-lt"/>
                <a:cs typeface="+mn-lt"/>
              </a:rPr>
              <a:t>...) : </a:t>
            </a:r>
          </a:p>
          <a:p>
            <a:r>
              <a:rPr lang="fr-FR" b="1" dirty="0">
                <a:cs typeface="Calibri"/>
              </a:rPr>
              <a:t>Nicolas Villain</a:t>
            </a:r>
            <a:r>
              <a:rPr lang="fr-FR" dirty="0">
                <a:cs typeface="Calibri"/>
              </a:rPr>
              <a:t> - </a:t>
            </a:r>
            <a:r>
              <a:rPr lang="en-US" dirty="0">
                <a:cs typeface="Calibri"/>
              </a:rPr>
              <a:t>(1) </a:t>
            </a:r>
            <a:r>
              <a:rPr lang="en-US" dirty="0" err="1">
                <a:cs typeface="Calibri"/>
              </a:rPr>
              <a:t>Activités</a:t>
            </a:r>
            <a:r>
              <a:rPr lang="en-US" dirty="0">
                <a:cs typeface="Calibri"/>
              </a:rPr>
              <a:t> non </a:t>
            </a:r>
            <a:r>
              <a:rPr lang="en-US" dirty="0" err="1">
                <a:cs typeface="Calibri"/>
              </a:rPr>
              <a:t>rémunérées</a:t>
            </a:r>
            <a:r>
              <a:rPr lang="en-US" dirty="0">
                <a:cs typeface="Calibri"/>
              </a:rPr>
              <a:t> : </a:t>
            </a:r>
            <a:r>
              <a:rPr lang="fr-FR" dirty="0">
                <a:cs typeface="Calibri"/>
              </a:rPr>
              <a:t>Investigateur ou </a:t>
            </a:r>
            <a:r>
              <a:rPr lang="fr-FR" dirty="0" err="1">
                <a:cs typeface="Calibri"/>
              </a:rPr>
              <a:t>co</a:t>
            </a:r>
            <a:r>
              <a:rPr lang="fr-FR" dirty="0">
                <a:cs typeface="Calibri"/>
              </a:rPr>
              <a:t>-investigateur pour des études des laboratoires </a:t>
            </a:r>
            <a:r>
              <a:rPr lang="fr-FR" dirty="0" err="1">
                <a:cs typeface="Calibri"/>
              </a:rPr>
              <a:t>Biogen</a:t>
            </a:r>
            <a:r>
              <a:rPr lang="fr-FR" dirty="0">
                <a:cs typeface="Calibri"/>
              </a:rPr>
              <a:t>, Eli-Lilly, </a:t>
            </a:r>
            <a:r>
              <a:rPr lang="en-US" dirty="0">
                <a:cs typeface="Calibri"/>
              </a:rPr>
              <a:t>Novo Nordisk, </a:t>
            </a:r>
            <a:r>
              <a:rPr lang="en-US" dirty="0">
                <a:ea typeface="+mn-lt"/>
                <a:cs typeface="+mn-lt"/>
              </a:rPr>
              <a:t>Janssen – Johnson &amp; Johnson</a:t>
            </a:r>
            <a:r>
              <a:rPr lang="en-US" dirty="0">
                <a:cs typeface="Calibri"/>
              </a:rPr>
              <a:t>, </a:t>
            </a:r>
            <a:r>
              <a:rPr lang="en-US" dirty="0" err="1">
                <a:cs typeface="Calibri"/>
              </a:rPr>
              <a:t>Alector</a:t>
            </a:r>
            <a:r>
              <a:rPr lang="en-US" dirty="0">
                <a:cs typeface="Calibri"/>
              </a:rPr>
              <a:t>, Roche, Eisai, Novartis, UCB Pharma, </a:t>
            </a:r>
            <a:r>
              <a:rPr lang="en-US" dirty="0" err="1">
                <a:cs typeface="Calibri"/>
              </a:rPr>
              <a:t>ABScience</a:t>
            </a:r>
            <a:r>
              <a:rPr lang="en-US" dirty="0">
                <a:cs typeface="Calibri"/>
              </a:rPr>
              <a:t> ; Symposium Eisai (2021 + 2023) et </a:t>
            </a:r>
            <a:r>
              <a:rPr lang="en-US" dirty="0" err="1">
                <a:cs typeface="Calibri"/>
              </a:rPr>
              <a:t>Fondation</a:t>
            </a:r>
            <a:r>
              <a:rPr lang="en-US" dirty="0">
                <a:cs typeface="Calibri"/>
              </a:rPr>
              <a:t> Servier (2021) ; Expertise Janssen – Johnson &amp; Johnson (2023). (2) </a:t>
            </a:r>
            <a:r>
              <a:rPr lang="en-US" dirty="0" err="1">
                <a:cs typeface="Calibri"/>
              </a:rPr>
              <a:t>Activités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rémunérées</a:t>
            </a:r>
            <a:r>
              <a:rPr lang="en-US" dirty="0">
                <a:cs typeface="Calibri"/>
              </a:rPr>
              <a:t> : </a:t>
            </a:r>
            <a:r>
              <a:rPr lang="en-US" dirty="0" err="1">
                <a:cs typeface="Calibri"/>
              </a:rPr>
              <a:t>néant</a:t>
            </a:r>
            <a:r>
              <a:rPr lang="en-US" dirty="0">
                <a:cs typeface="Calibri"/>
              </a:rPr>
              <a:t>. (3) </a:t>
            </a:r>
            <a:r>
              <a:rPr lang="en-US" dirty="0" err="1">
                <a:cs typeface="Calibri"/>
              </a:rPr>
              <a:t>Avantages</a:t>
            </a:r>
            <a:r>
              <a:rPr lang="en-US" dirty="0">
                <a:cs typeface="Calibri"/>
              </a:rPr>
              <a:t> divers (transport, </a:t>
            </a:r>
            <a:r>
              <a:rPr lang="en-US" dirty="0" err="1">
                <a:cs typeface="Calibri"/>
              </a:rPr>
              <a:t>repas</a:t>
            </a:r>
            <a:r>
              <a:rPr lang="en-US" dirty="0">
                <a:cs typeface="Calibri"/>
              </a:rPr>
              <a:t>...) : Sanofi, Merz Pharma, GE Healthcare</a:t>
            </a:r>
          </a:p>
        </p:txBody>
      </p:sp>
    </p:spTree>
    <p:extLst>
      <p:ext uri="{BB962C8B-B14F-4D97-AF65-F5344CB8AC3E}">
        <p14:creationId xmlns:p14="http://schemas.microsoft.com/office/powerpoint/2010/main" val="341195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8CDDD-E813-5EBF-9F68-14A504D3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31" y="329981"/>
            <a:ext cx="10515600" cy="634597"/>
          </a:xfrm>
        </p:spPr>
        <p:txBody>
          <a:bodyPr>
            <a:normAutofit fontScale="90000"/>
          </a:bodyPr>
          <a:lstStyle/>
          <a:p>
            <a:r>
              <a:rPr lang="fr-FR" sz="3000" b="1" dirty="0"/>
              <a:t>Contexte :</a:t>
            </a:r>
            <a:br>
              <a:rPr lang="fr-FR" sz="3000" b="1" dirty="0"/>
            </a:br>
            <a:r>
              <a:rPr lang="fr-FR" sz="2700" i="1" dirty="0" err="1">
                <a:solidFill>
                  <a:schemeClr val="accent1"/>
                </a:solidFill>
              </a:rPr>
              <a:t>Lecanemab</a:t>
            </a:r>
            <a:r>
              <a:rPr lang="fr-FR" sz="2700" i="1" dirty="0">
                <a:solidFill>
                  <a:schemeClr val="accent1"/>
                </a:solidFill>
              </a:rPr>
              <a:t> : AMM par la FDA, demande en cours auprès de l'EMA</a:t>
            </a:r>
          </a:p>
        </p:txBody>
      </p:sp>
      <p:pic>
        <p:nvPicPr>
          <p:cNvPr id="4" name="Espace réservé du contenu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63E40BC0-9B88-0C3E-7D25-12D9B2892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58" y="1082960"/>
            <a:ext cx="4071329" cy="1627555"/>
          </a:xfrm>
        </p:spPr>
      </p:pic>
      <p:pic>
        <p:nvPicPr>
          <p:cNvPr id="6" name="Image 5" descr="Une image contenant diagramme, ligne, Parallèle, Plan&#10;&#10;Description générée automatiquement">
            <a:extLst>
              <a:ext uri="{FF2B5EF4-FFF2-40B4-BE49-F238E27FC236}">
                <a16:creationId xmlns:a16="http://schemas.microsoft.com/office/drawing/2014/main" id="{4D1F94D3-583C-927A-E76D-3B0009BE5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1" y="2635150"/>
            <a:ext cx="3722959" cy="4252800"/>
          </a:xfrm>
          <a:prstGeom prst="rect">
            <a:avLst/>
          </a:prstGeom>
        </p:spPr>
      </p:pic>
      <p:pic>
        <p:nvPicPr>
          <p:cNvPr id="8" name="Image 7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42F0C780-D843-2BB2-2922-1DB7A5116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298" y="2705629"/>
            <a:ext cx="5358162" cy="772613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30137E9D-6CCA-BDD0-A0A5-2ED6FCA1E323}"/>
              </a:ext>
            </a:extLst>
          </p:cNvPr>
          <p:cNvSpPr/>
          <p:nvPr/>
        </p:nvSpPr>
        <p:spPr>
          <a:xfrm>
            <a:off x="4443656" y="5786927"/>
            <a:ext cx="848168" cy="27061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3C028B-4386-0EDD-2566-40FE2669BE86}"/>
              </a:ext>
            </a:extLst>
          </p:cNvPr>
          <p:cNvSpPr txBox="1"/>
          <p:nvPr/>
        </p:nvSpPr>
        <p:spPr>
          <a:xfrm>
            <a:off x="5614255" y="3547879"/>
            <a:ext cx="560733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600" dirty="0">
                <a:cs typeface="Calibri"/>
              </a:rPr>
              <a:t>6 janvier 2023 : autorisation accélérée par la FDA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sz="1600" dirty="0">
                <a:cs typeface="Calibri"/>
              </a:rPr>
              <a:t>6 juillet 2023 : autorisation traditionnelle  </a:t>
            </a:r>
          </a:p>
          <a:p>
            <a:endParaRPr lang="fr-FR" sz="1600"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55F1D4-4BF3-463F-9573-5A29263F1816}"/>
              </a:ext>
            </a:extLst>
          </p:cNvPr>
          <p:cNvSpPr txBox="1"/>
          <p:nvPr/>
        </p:nvSpPr>
        <p:spPr>
          <a:xfrm>
            <a:off x="4307815" y="4176623"/>
            <a:ext cx="7717765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i="1">
                <a:cs typeface="Calibri"/>
              </a:rPr>
              <a:t>"LEQEMBI </a:t>
            </a:r>
            <a:r>
              <a:rPr lang="fr-FR" sz="1600" b="1" i="1" err="1">
                <a:cs typeface="Calibri"/>
              </a:rPr>
              <a:t>is</a:t>
            </a:r>
            <a:r>
              <a:rPr lang="fr-FR" sz="1600" b="1" i="1">
                <a:cs typeface="Calibri"/>
              </a:rPr>
              <a:t> </a:t>
            </a:r>
            <a:r>
              <a:rPr lang="fr-FR" sz="1600" b="1" i="1" err="1">
                <a:cs typeface="Calibri"/>
              </a:rPr>
              <a:t>indicated</a:t>
            </a:r>
            <a:r>
              <a:rPr lang="fr-FR" sz="1600" b="1" i="1">
                <a:cs typeface="Calibri"/>
              </a:rPr>
              <a:t> for the </a:t>
            </a:r>
            <a:r>
              <a:rPr lang="fr-FR" sz="1600" b="1" i="1" err="1">
                <a:cs typeface="Calibri"/>
              </a:rPr>
              <a:t>treatment</a:t>
            </a:r>
            <a:r>
              <a:rPr lang="fr-FR" sz="1600" b="1" i="1">
                <a:cs typeface="Calibri"/>
              </a:rPr>
              <a:t> of </a:t>
            </a:r>
            <a:r>
              <a:rPr lang="fr-FR" sz="1600" b="1" i="1" err="1">
                <a:cs typeface="Calibri"/>
              </a:rPr>
              <a:t>Alzheimer's</a:t>
            </a:r>
            <a:r>
              <a:rPr lang="fr-FR" sz="1600" b="1" i="1">
                <a:cs typeface="Calibri"/>
              </a:rPr>
              <a:t> </a:t>
            </a:r>
            <a:r>
              <a:rPr lang="fr-FR" sz="1600" b="1" i="1" err="1">
                <a:cs typeface="Calibri"/>
              </a:rPr>
              <a:t>disease</a:t>
            </a:r>
            <a:r>
              <a:rPr lang="fr-FR" sz="1600" b="1" i="1">
                <a:cs typeface="Calibri"/>
              </a:rPr>
              <a:t>. </a:t>
            </a:r>
            <a:r>
              <a:rPr lang="fr-FR" sz="1600" b="1" i="1" err="1">
                <a:cs typeface="Calibri"/>
              </a:rPr>
              <a:t>Treatment</a:t>
            </a:r>
            <a:r>
              <a:rPr lang="fr-FR" sz="1600" b="1" i="1">
                <a:cs typeface="Calibri"/>
              </a:rPr>
              <a:t> </a:t>
            </a:r>
            <a:r>
              <a:rPr lang="fr-FR" sz="1600" b="1" i="1" err="1">
                <a:cs typeface="Calibri"/>
              </a:rPr>
              <a:t>with</a:t>
            </a:r>
            <a:r>
              <a:rPr lang="fr-FR" sz="1600" b="1" i="1">
                <a:cs typeface="Calibri"/>
              </a:rPr>
              <a:t> LEQEMBI </a:t>
            </a:r>
            <a:r>
              <a:rPr lang="fr-FR" sz="1600" b="1" i="1" err="1">
                <a:cs typeface="Calibri"/>
              </a:rPr>
              <a:t>should</a:t>
            </a:r>
            <a:r>
              <a:rPr lang="fr-FR" sz="1600" b="1" i="1">
                <a:cs typeface="Calibri"/>
              </a:rPr>
              <a:t> </a:t>
            </a:r>
            <a:r>
              <a:rPr lang="fr-FR" sz="1600" b="1" i="1" err="1">
                <a:cs typeface="Calibri"/>
              </a:rPr>
              <a:t>be</a:t>
            </a:r>
            <a:r>
              <a:rPr lang="fr-FR" sz="1600" b="1" i="1">
                <a:cs typeface="Calibri"/>
              </a:rPr>
              <a:t> </a:t>
            </a:r>
            <a:r>
              <a:rPr lang="fr-FR" sz="1600" b="1" i="1" err="1">
                <a:cs typeface="Calibri"/>
              </a:rPr>
              <a:t>initiated</a:t>
            </a:r>
            <a:r>
              <a:rPr lang="fr-FR" sz="1600" b="1" i="1">
                <a:cs typeface="Calibri"/>
              </a:rPr>
              <a:t> in patients </a:t>
            </a:r>
            <a:r>
              <a:rPr lang="fr-FR" sz="1600" b="1" i="1" err="1">
                <a:cs typeface="Calibri"/>
              </a:rPr>
              <a:t>with</a:t>
            </a:r>
            <a:r>
              <a:rPr lang="fr-FR" sz="1600" b="1" i="1">
                <a:cs typeface="Calibri"/>
              </a:rPr>
              <a:t> </a:t>
            </a:r>
            <a:r>
              <a:rPr lang="fr-FR" sz="1600" b="1" i="1" err="1">
                <a:cs typeface="Calibri"/>
              </a:rPr>
              <a:t>mild</a:t>
            </a:r>
            <a:r>
              <a:rPr lang="fr-FR" sz="1600" b="1" i="1">
                <a:cs typeface="Calibri"/>
              </a:rPr>
              <a:t> cognitive </a:t>
            </a:r>
            <a:r>
              <a:rPr lang="fr-FR" sz="1600" b="1" i="1" err="1">
                <a:cs typeface="Calibri"/>
              </a:rPr>
              <a:t>impairment</a:t>
            </a:r>
            <a:r>
              <a:rPr lang="fr-FR" sz="1600" b="1" i="1">
                <a:cs typeface="Calibri"/>
              </a:rPr>
              <a:t> or </a:t>
            </a:r>
            <a:r>
              <a:rPr lang="fr-FR" sz="1600" b="1" i="1" err="1">
                <a:cs typeface="Calibri"/>
              </a:rPr>
              <a:t>mild</a:t>
            </a:r>
            <a:r>
              <a:rPr lang="fr-FR" sz="1600" b="1" i="1">
                <a:cs typeface="Calibri"/>
              </a:rPr>
              <a:t> stage of </a:t>
            </a:r>
            <a:r>
              <a:rPr lang="fr-FR" sz="1600" b="1" i="1" err="1">
                <a:cs typeface="Calibri"/>
              </a:rPr>
              <a:t>disease</a:t>
            </a:r>
            <a:r>
              <a:rPr lang="fr-FR" sz="1600" b="1" i="1">
                <a:cs typeface="Calibri"/>
              </a:rPr>
              <a:t>, the population in </a:t>
            </a:r>
            <a:r>
              <a:rPr lang="fr-FR" sz="1600" b="1" i="1" err="1">
                <a:cs typeface="Calibri"/>
              </a:rPr>
              <a:t>which</a:t>
            </a:r>
            <a:r>
              <a:rPr lang="fr-FR" sz="1600" b="1" i="1">
                <a:cs typeface="Calibri"/>
              </a:rPr>
              <a:t> </a:t>
            </a:r>
            <a:r>
              <a:rPr lang="fr-FR" sz="1600" b="1" i="1" err="1">
                <a:cs typeface="Calibri"/>
              </a:rPr>
              <a:t>treatment</a:t>
            </a:r>
            <a:r>
              <a:rPr lang="fr-FR" sz="1600" b="1" i="1">
                <a:cs typeface="Calibri"/>
              </a:rPr>
              <a:t> </a:t>
            </a:r>
            <a:r>
              <a:rPr lang="fr-FR" sz="1600" b="1" i="1" err="1">
                <a:cs typeface="Calibri"/>
              </a:rPr>
              <a:t>was</a:t>
            </a:r>
            <a:r>
              <a:rPr lang="fr-FR" sz="1600" b="1" i="1">
                <a:cs typeface="Calibri"/>
              </a:rPr>
              <a:t> </a:t>
            </a:r>
            <a:r>
              <a:rPr lang="fr-FR" sz="1600" b="1" i="1" err="1">
                <a:cs typeface="Calibri"/>
              </a:rPr>
              <a:t>initiated</a:t>
            </a:r>
            <a:r>
              <a:rPr lang="fr-FR" sz="1600" b="1" i="1">
                <a:cs typeface="Calibri"/>
              </a:rPr>
              <a:t> in </a:t>
            </a:r>
            <a:r>
              <a:rPr lang="fr-FR" sz="1600" b="1" i="1" err="1">
                <a:cs typeface="Calibri"/>
              </a:rPr>
              <a:t>clinical</a:t>
            </a:r>
            <a:r>
              <a:rPr lang="fr-FR" sz="1600" b="1" i="1">
                <a:cs typeface="Calibri"/>
              </a:rPr>
              <a:t> trials."</a:t>
            </a:r>
            <a:endParaRPr lang="en-US" sz="1600">
              <a:cs typeface="Calibri"/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54D2D87-25D4-8890-F3FC-3825390AA94A}"/>
              </a:ext>
            </a:extLst>
          </p:cNvPr>
          <p:cNvSpPr/>
          <p:nvPr/>
        </p:nvSpPr>
        <p:spPr>
          <a:xfrm>
            <a:off x="4337423" y="4122705"/>
            <a:ext cx="7760368" cy="93907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A1B573-5F49-DB35-A031-1C8F3530D441}"/>
              </a:ext>
            </a:extLst>
          </p:cNvPr>
          <p:cNvSpPr txBox="1"/>
          <p:nvPr/>
        </p:nvSpPr>
        <p:spPr>
          <a:xfrm>
            <a:off x="5378930" y="5458005"/>
            <a:ext cx="62512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>
                <a:cs typeface="Calibri"/>
              </a:rPr>
              <a:t>2</a:t>
            </a:r>
            <a:r>
              <a:rPr lang="fr-FR" sz="1600" dirty="0">
                <a:cs typeface="Calibri"/>
              </a:rPr>
              <a:t>7 janvier 2023 : demande d'AMM auprès de l'EMA</a:t>
            </a:r>
          </a:p>
          <a:p>
            <a:r>
              <a:rPr lang="fr-FR" dirty="0">
                <a:cs typeface="Calibri"/>
              </a:rPr>
              <a:t>Nécessité de se préparer à l'arrivée potentielle du </a:t>
            </a:r>
            <a:r>
              <a:rPr lang="fr-FR" dirty="0" err="1">
                <a:cs typeface="Calibri"/>
              </a:rPr>
              <a:t>lecanemab</a:t>
            </a:r>
            <a:r>
              <a:rPr lang="fr-FR" dirty="0">
                <a:cs typeface="Calibri"/>
              </a:rPr>
              <a:t> - </a:t>
            </a:r>
          </a:p>
          <a:p>
            <a:r>
              <a:rPr lang="fr-FR" dirty="0">
                <a:cs typeface="Calibri"/>
              </a:rPr>
              <a:t>et des futures autres immunothérapies - dans le contexte du système de soins français</a:t>
            </a:r>
            <a:endParaRPr lang="fr-FR" dirty="0"/>
          </a:p>
        </p:txBody>
      </p:sp>
      <p:pic>
        <p:nvPicPr>
          <p:cNvPr id="15" name="Image 14" descr="Une image contenant texte, Police, capture d’écran, blanc&#10;&#10;Description générée automatiquement">
            <a:extLst>
              <a:ext uri="{FF2B5EF4-FFF2-40B4-BE49-F238E27FC236}">
                <a16:creationId xmlns:a16="http://schemas.microsoft.com/office/drawing/2014/main" id="{E3E3958C-802F-DBC9-D42B-94494A131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229663"/>
            <a:ext cx="7329576" cy="1041562"/>
          </a:xfrm>
          <a:prstGeom prst="rect">
            <a:avLst/>
          </a:prstGeom>
        </p:spPr>
      </p:pic>
      <p:pic>
        <p:nvPicPr>
          <p:cNvPr id="16" name="Image 15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F5B3FCA2-8B30-51BB-6AEF-3781A660F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156" y="2271180"/>
            <a:ext cx="3519576" cy="3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E4B47-029E-DCB5-A7D7-5A60FAE6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fr-FR" sz="2700" b="1" i="0" u="none" strike="noStrike">
                <a:effectLst/>
              </a:rPr>
              <a:t>Recommandations relatives au contexte de prescription et d’administration</a:t>
            </a:r>
            <a:br>
              <a:rPr lang="fr-FR" sz="3600" b="1">
                <a:solidFill>
                  <a:srgbClr val="5B9BD5"/>
                </a:solidFill>
              </a:rPr>
            </a:br>
            <a:r>
              <a:rPr lang="fr-FR" sz="2400" i="1" u="none" strike="noStrike">
                <a:solidFill>
                  <a:schemeClr val="accent1"/>
                </a:solidFill>
                <a:effectLst/>
              </a:rPr>
              <a:t>Comment doit-être décidée et </a:t>
            </a:r>
            <a:r>
              <a:rPr lang="fr-FR" sz="2400" i="1">
                <a:solidFill>
                  <a:schemeClr val="accent1"/>
                </a:solidFill>
              </a:rPr>
              <a:t>discutée</a:t>
            </a:r>
            <a:r>
              <a:rPr lang="fr-FR" sz="2400" i="1" u="none" strike="noStrike">
                <a:solidFill>
                  <a:schemeClr val="accent1"/>
                </a:solidFill>
                <a:effectLst/>
              </a:rPr>
              <a:t> l’indication à une IAA ?</a:t>
            </a:r>
            <a:br>
              <a:rPr lang="fr-FR" sz="2400" i="1" u="none" strike="noStrike">
                <a:solidFill>
                  <a:schemeClr val="accent1"/>
                </a:solidFill>
                <a:effectLst/>
              </a:rPr>
            </a:br>
            <a:r>
              <a:rPr lang="fr-FR" sz="2400" i="1" u="none" strike="noStrike">
                <a:solidFill>
                  <a:schemeClr val="accent1"/>
                </a:solidFill>
                <a:effectLst/>
              </a:rPr>
              <a:t>Où doit-être administré le traitement IAA ? </a:t>
            </a:r>
            <a:r>
              <a:rPr lang="fr-FR" sz="3100" i="1" u="none" strike="noStrike">
                <a:solidFill>
                  <a:schemeClr val="accent1"/>
                </a:solidFill>
                <a:effectLst/>
              </a:rPr>
              <a:t> </a:t>
            </a:r>
            <a:endParaRPr lang="fr-FR" sz="7200" i="1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A48BBB-0F73-1856-1241-30E7E54BE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r-FR" b="1" dirty="0">
                <a:cs typeface="Calibri"/>
              </a:rPr>
              <a:t>Dépendra du libellé d'AMM </a:t>
            </a:r>
            <a:r>
              <a:rPr lang="fr-FR" dirty="0">
                <a:cs typeface="Calibri"/>
              </a:rPr>
              <a:t>(condition de prescription et de délivrance : RH, PIH, PS, …)</a:t>
            </a:r>
          </a:p>
          <a:p>
            <a:endParaRPr lang="fr-FR" b="1" dirty="0"/>
          </a:p>
          <a:p>
            <a:r>
              <a:rPr lang="fr-FR" b="1" dirty="0"/>
              <a:t>Réunion de concertation pluridisciplinaire</a:t>
            </a:r>
            <a:r>
              <a:rPr lang="fr-FR" dirty="0"/>
              <a:t> "ouverte" : recommandation d’une RCP systématique </a:t>
            </a:r>
            <a:r>
              <a:rPr lang="fr-FR" sz="1700" dirty="0"/>
              <a:t>(clinicien CMRR, neuroradiologue, +/- neuropsychologue, +/- médecin nucléaire, +/- biologiste) -&gt; indications, surveillance, à visée pédagogique, ...</a:t>
            </a:r>
            <a:endParaRPr lang="fr-FR" sz="1800" dirty="0">
              <a:cs typeface="Calibri"/>
            </a:endParaRPr>
          </a:p>
          <a:p>
            <a:pPr marL="457200" lvl="1" indent="0">
              <a:buNone/>
            </a:pPr>
            <a:endParaRPr lang="fr-FR" dirty="0"/>
          </a:p>
          <a:p>
            <a:r>
              <a:rPr lang="fr-FR" b="1" dirty="0"/>
              <a:t>Lieu d’administration IAA</a:t>
            </a:r>
          </a:p>
          <a:p>
            <a:pPr lvl="1"/>
            <a:r>
              <a:rPr lang="fr-FR" dirty="0"/>
              <a:t>Non restreinte à une labélisation de la consultation "Mémoire" mais plutôt à la disponibilité de ressources</a:t>
            </a:r>
            <a:endParaRPr lang="fr-FR" dirty="0">
              <a:cs typeface="Calibri"/>
            </a:endParaRPr>
          </a:p>
          <a:p>
            <a:pPr lvl="2"/>
            <a:r>
              <a:rPr lang="fr-FR" dirty="0"/>
              <a:t>Centres qui participent à la base de données BNA : recommandé</a:t>
            </a:r>
            <a:endParaRPr lang="fr-FR" dirty="0">
              <a:cs typeface="Calibri"/>
            </a:endParaRPr>
          </a:p>
          <a:p>
            <a:pPr lvl="2"/>
            <a:r>
              <a:rPr lang="fr-FR" dirty="0"/>
              <a:t>Plateau technique - notamment IRM, … : recommandé</a:t>
            </a:r>
            <a:endParaRPr lang="fr-FR" dirty="0">
              <a:cs typeface="Calibri"/>
            </a:endParaRPr>
          </a:p>
          <a:p>
            <a:endParaRPr lang="fr-FR" b="1" dirty="0"/>
          </a:p>
          <a:p>
            <a:pPr lvl="1"/>
            <a:r>
              <a:rPr lang="fr-FR" dirty="0"/>
              <a:t>CMRR : recommandé</a:t>
            </a:r>
          </a:p>
          <a:p>
            <a:pPr lvl="1"/>
            <a:r>
              <a:rPr lang="fr-FR" dirty="0"/>
              <a:t>Consultations territoriales : en fonction du plateau technique et BNA</a:t>
            </a:r>
            <a:endParaRPr lang="fr-FR" dirty="0">
              <a:cs typeface="Calibri"/>
            </a:endParaRPr>
          </a:p>
          <a:p>
            <a:pPr lvl="1"/>
            <a:r>
              <a:rPr lang="fr-FR" dirty="0"/>
              <a:t>Consultations de proximité : en fonction du plateau technique et BNA</a:t>
            </a:r>
            <a:endParaRPr lang="fr-FR" dirty="0">
              <a:cs typeface="Calibri" panose="020F0502020204030204"/>
            </a:endParaRPr>
          </a:p>
          <a:p>
            <a:pPr lvl="1"/>
            <a:endParaRPr lang="fr-FR" dirty="0"/>
          </a:p>
          <a:p>
            <a:pPr lvl="1"/>
            <a:r>
              <a:rPr lang="fr-FR" dirty="0"/>
              <a:t>Domicile : non recommandé dans un premier temps </a:t>
            </a:r>
            <a:r>
              <a:rPr lang="fr-FR" sz="1600" dirty="0"/>
              <a:t>(à discuter dans un second en SC)</a:t>
            </a:r>
            <a:endParaRPr lang="fr-FR" sz="1600" dirty="0">
              <a:cs typeface="Calibri"/>
            </a:endParaRPr>
          </a:p>
          <a:p>
            <a:endParaRPr lang="fr-FR" dirty="0">
              <a:cs typeface="Calibri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6C4C5EA-C4F4-7B4D-BAB1-88D590316465}"/>
              </a:ext>
            </a:extLst>
          </p:cNvPr>
          <p:cNvSpPr/>
          <p:nvPr/>
        </p:nvSpPr>
        <p:spPr>
          <a:xfrm>
            <a:off x="180473" y="4762499"/>
            <a:ext cx="977565" cy="4862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42E7E8-88FF-937E-DCF8-5625836948DD}"/>
              </a:ext>
            </a:extLst>
          </p:cNvPr>
          <p:cNvSpPr/>
          <p:nvPr/>
        </p:nvSpPr>
        <p:spPr>
          <a:xfrm>
            <a:off x="1203158" y="4381499"/>
            <a:ext cx="7379369" cy="146384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38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C2657-2FF5-BC47-8982-5B37A506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fontAlgn="base"/>
            <a:r>
              <a:rPr lang="fr-FR" sz="3600" b="1" i="0" u="none" strike="noStrike">
                <a:effectLst/>
              </a:rPr>
              <a:t>Recommandations relatives aux critères diagnostiques de MA</a:t>
            </a:r>
            <a:br>
              <a:rPr lang="fr-FR" sz="3600" i="0" u="none" strike="noStrike">
                <a:solidFill>
                  <a:srgbClr val="5B9BD5"/>
                </a:solidFill>
                <a:effectLst/>
              </a:rPr>
            </a:br>
            <a:r>
              <a:rPr lang="fr-FR" sz="2700" i="1" u="none" strike="noStrike">
                <a:solidFill>
                  <a:schemeClr val="accent1"/>
                </a:solidFill>
                <a:effectLst/>
              </a:rPr>
              <a:t>Quels critères diagnostiques de maladie d’Alzheimer doivent être utilisés pour discuter une indication à une IAA ? </a:t>
            </a:r>
            <a:endParaRPr lang="fr-FR" sz="3600" i="1" u="none" strike="noStrike">
              <a:solidFill>
                <a:schemeClr val="accent1"/>
              </a:solidFill>
              <a:effectLst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EB2AA9-0EFF-96F8-62C5-B1941BE4A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fr-FR" sz="2000" dirty="0">
                <a:latin typeface="Calibri"/>
                <a:cs typeface="Calibri"/>
              </a:rPr>
              <a:t>Indépendamment des critères d'inclusion et d'exclusion, </a:t>
            </a:r>
            <a:r>
              <a:rPr lang="fr-FR" sz="2000" b="1" dirty="0">
                <a:latin typeface="Calibri"/>
                <a:cs typeface="Calibri"/>
              </a:rPr>
              <a:t>absence de recommandations quant aux critères diagnostiques à utiliser pour établir le diagnostic de MA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fontAlgn="base"/>
            <a:r>
              <a:rPr lang="fr-FR" sz="2000" dirty="0">
                <a:latin typeface="Calibri"/>
                <a:cs typeface="Calibri"/>
              </a:rPr>
              <a:t>Mais </a:t>
            </a:r>
            <a:r>
              <a:rPr lang="fr-FR" sz="2000" b="1" dirty="0">
                <a:latin typeface="Calibri"/>
                <a:cs typeface="Calibri"/>
              </a:rPr>
              <a:t>utiliser des critères diagnostiques </a:t>
            </a:r>
            <a:r>
              <a:rPr lang="fr-FR" sz="2000" b="1" dirty="0" err="1">
                <a:latin typeface="Calibri"/>
                <a:cs typeface="Calibri"/>
              </a:rPr>
              <a:t>clinico</a:t>
            </a:r>
            <a:r>
              <a:rPr lang="fr-FR" sz="2000" b="1" dirty="0">
                <a:latin typeface="Calibri"/>
                <a:cs typeface="Calibri"/>
              </a:rPr>
              <a:t>-biologiques est préférable car ils sont plus proches des indications des IAA</a:t>
            </a:r>
          </a:p>
          <a:p>
            <a:pPr lvl="1" fontAlgn="base"/>
            <a:r>
              <a:rPr lang="fr-FR" sz="1800" dirty="0">
                <a:latin typeface="Calibri"/>
                <a:cs typeface="Calibri"/>
              </a:rPr>
              <a:t>National Institute of </a:t>
            </a:r>
            <a:r>
              <a:rPr lang="fr-FR" sz="1800" dirty="0" err="1">
                <a:latin typeface="Calibri"/>
                <a:cs typeface="Calibri"/>
              </a:rPr>
              <a:t>Aging</a:t>
            </a:r>
            <a:r>
              <a:rPr lang="fr-FR" sz="1800" dirty="0">
                <a:latin typeface="Calibri"/>
                <a:cs typeface="Calibri"/>
              </a:rPr>
              <a:t> - </a:t>
            </a:r>
            <a:r>
              <a:rPr lang="fr-FR" sz="1800" dirty="0" err="1">
                <a:latin typeface="Calibri"/>
                <a:cs typeface="Calibri"/>
              </a:rPr>
              <a:t>Alzheimer’s</a:t>
            </a:r>
            <a:r>
              <a:rPr lang="fr-FR" sz="1800" dirty="0">
                <a:latin typeface="Calibri"/>
                <a:cs typeface="Calibri"/>
              </a:rPr>
              <a:t> Association 2011</a:t>
            </a:r>
          </a:p>
          <a:p>
            <a:pPr lvl="1" fontAlgn="base"/>
            <a:r>
              <a:rPr lang="fr-FR" sz="1800" dirty="0">
                <a:latin typeface="Calibri"/>
                <a:cs typeface="Calibri"/>
              </a:rPr>
              <a:t>International </a:t>
            </a:r>
            <a:r>
              <a:rPr lang="fr-FR" sz="1800" dirty="0" err="1">
                <a:latin typeface="Calibri"/>
                <a:cs typeface="Calibri"/>
              </a:rPr>
              <a:t>Working</a:t>
            </a:r>
            <a:r>
              <a:rPr lang="fr-FR" sz="1800" dirty="0">
                <a:latin typeface="Calibri"/>
                <a:cs typeface="Calibri"/>
              </a:rPr>
              <a:t> Group 2021</a:t>
            </a:r>
            <a:endParaRPr lang="fr-FR" sz="1800" b="0" i="0" u="none" strike="noStrike" dirty="0">
              <a:effectLst/>
              <a:latin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9CBBCC-D914-A44D-8D44-BF8572CE35BF}"/>
              </a:ext>
            </a:extLst>
          </p:cNvPr>
          <p:cNvSpPr txBox="1"/>
          <p:nvPr/>
        </p:nvSpPr>
        <p:spPr>
          <a:xfrm>
            <a:off x="838200" y="5473005"/>
            <a:ext cx="1051559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McKhann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GM</a:t>
            </a:r>
            <a:r>
              <a:rPr lang="fr-FR" sz="1400" i="1">
                <a:solidFill>
                  <a:srgbClr val="212121"/>
                </a:solidFill>
                <a:latin typeface="+mj-lt"/>
              </a:rPr>
              <a:t> et al 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. The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diagnosis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of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dementia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due to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Alzheimer's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disease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: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recommendations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from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the National Institute on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Aging-Alzheimer's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Association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workgroups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on diagnostic guidelines for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Alzheimer's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disease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.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Alzheimers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Dement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. 2011 May;7(3):263-9. </a:t>
            </a:r>
          </a:p>
          <a:p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Albert MS et al. The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diagnosis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of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mild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cognitive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impairment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due to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Alzheimer's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disease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: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recommendations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from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the National Institute on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Aging-Alzheimer's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Association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workgroups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on diagnostic guidelines for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Alzheimer's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disease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.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Alzheimers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Dement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. 2011 May;7(3):270-9. </a:t>
            </a:r>
            <a:endParaRPr lang="fr-FR" sz="1400" b="0" i="1" u="none" strike="noStrike" dirty="0">
              <a:solidFill>
                <a:srgbClr val="212121"/>
              </a:solidFill>
              <a:effectLst/>
              <a:latin typeface="+mj-lt"/>
              <a:cs typeface="Calibri Light"/>
            </a:endParaRPr>
          </a:p>
          <a:p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Dubois B</a:t>
            </a:r>
            <a:r>
              <a:rPr lang="fr-FR" sz="1400" i="1" dirty="0">
                <a:solidFill>
                  <a:srgbClr val="212121"/>
                </a:solidFill>
                <a:latin typeface="+mj-lt"/>
              </a:rPr>
              <a:t> &amp; Villain N</a:t>
            </a:r>
            <a:r>
              <a:rPr lang="fr-FR" sz="1400" b="0" i="1" u="none" strike="noStrike" dirty="0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et al.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Clinical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diagnosis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of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Alzheimer's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disease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: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recommendations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of the International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Working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 Group. Lancet </a:t>
            </a:r>
            <a:r>
              <a:rPr lang="fr-FR" sz="1400" b="0" i="1" u="none" strike="noStrike" err="1">
                <a:solidFill>
                  <a:srgbClr val="212121"/>
                </a:solidFill>
                <a:effectLst/>
                <a:latin typeface="+mj-lt"/>
              </a:rPr>
              <a:t>Neurol</a:t>
            </a:r>
            <a:r>
              <a:rPr lang="fr-FR" sz="1400" b="0" i="1" u="none" strike="noStrike">
                <a:solidFill>
                  <a:srgbClr val="212121"/>
                </a:solidFill>
                <a:effectLst/>
                <a:latin typeface="+mj-lt"/>
              </a:rPr>
              <a:t>. 2021 Jun;20(6):484-496. </a:t>
            </a:r>
            <a:endParaRPr lang="fr-FR" sz="1400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92955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85669-338D-914B-59F8-80AD0749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965"/>
            <a:ext cx="10515600" cy="919723"/>
          </a:xfrm>
        </p:spPr>
        <p:txBody>
          <a:bodyPr>
            <a:noAutofit/>
          </a:bodyPr>
          <a:lstStyle/>
          <a:p>
            <a:pPr rtl="0" fontAlgn="base"/>
            <a:r>
              <a:rPr lang="fr-FR" sz="2800" b="1"/>
              <a:t>Recommandations sur la s</a:t>
            </a:r>
            <a:r>
              <a:rPr lang="fr-FR" sz="2800" b="1" i="0" u="none" strike="noStrike">
                <a:effectLst/>
              </a:rPr>
              <a:t>évérité des troubles </a:t>
            </a:r>
            <a:r>
              <a:rPr lang="fr-FR" sz="2800" b="1" dirty="0"/>
              <a:t>cognitifs</a:t>
            </a:r>
            <a:r>
              <a:rPr lang="fr-FR" sz="2800" b="1" i="0" u="none" strike="noStrike">
                <a:effectLst/>
              </a:rPr>
              <a:t> </a:t>
            </a:r>
            <a:br>
              <a:rPr lang="fr-FR" sz="1800" i="0" u="none" strike="noStrike">
                <a:effectLst/>
              </a:rPr>
            </a:br>
            <a:r>
              <a:rPr lang="fr-FR" sz="1600" i="1" u="none" strike="noStrike">
                <a:solidFill>
                  <a:schemeClr val="accent1"/>
                </a:solidFill>
                <a:effectLst/>
              </a:rPr>
              <a:t>Quel stade clinique constitue une indication à une IAA ? </a:t>
            </a:r>
            <a:br>
              <a:rPr lang="fr-FR" sz="1600" i="1" u="none" strike="noStrike" dirty="0">
                <a:effectLst/>
              </a:rPr>
            </a:br>
            <a:r>
              <a:rPr lang="fr-FR" sz="1600" i="1" u="none" strike="noStrike">
                <a:solidFill>
                  <a:schemeClr val="accent1"/>
                </a:solidFill>
                <a:effectLst/>
              </a:rPr>
              <a:t>Quelle(s) échelle(s) cognitive(s) et d’autonomie </a:t>
            </a:r>
            <a:r>
              <a:rPr lang="fr-FR" sz="1600" i="1" u="none" strike="noStrike" err="1">
                <a:solidFill>
                  <a:schemeClr val="accent1"/>
                </a:solidFill>
                <a:effectLst/>
              </a:rPr>
              <a:t>doi</a:t>
            </a:r>
            <a:r>
              <a:rPr lang="fr-FR" sz="1600" i="1" u="none" strike="noStrike">
                <a:solidFill>
                  <a:schemeClr val="accent1"/>
                </a:solidFill>
                <a:effectLst/>
              </a:rPr>
              <a:t>(</a:t>
            </a:r>
            <a:r>
              <a:rPr lang="fr-FR" sz="1600" i="1" u="none" strike="noStrike" err="1">
                <a:solidFill>
                  <a:schemeClr val="accent1"/>
                </a:solidFill>
                <a:effectLst/>
              </a:rPr>
              <a:t>ven</a:t>
            </a:r>
            <a:r>
              <a:rPr lang="fr-FR" sz="1600" i="1" u="none" strike="noStrike">
                <a:solidFill>
                  <a:schemeClr val="accent1"/>
                </a:solidFill>
                <a:effectLst/>
              </a:rPr>
              <a:t>)</a:t>
            </a:r>
            <a:r>
              <a:rPr lang="fr-FR" sz="1600" i="1" u="none" strike="noStrike" dirty="0">
                <a:solidFill>
                  <a:schemeClr val="accent1"/>
                </a:solidFill>
                <a:effectLst/>
              </a:rPr>
              <a:t>t</a:t>
            </a:r>
            <a:r>
              <a:rPr lang="fr-FR" sz="1600" i="1" u="none" strike="noStrike">
                <a:solidFill>
                  <a:schemeClr val="accent1"/>
                </a:solidFill>
                <a:effectLst/>
              </a:rPr>
              <a:t> être utilisée(s) pour évaluer la sévérité du trouble cognitif dans la perspective d’une indication à une IAA ?  </a:t>
            </a:r>
            <a:endParaRPr lang="fr-FR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BBAFAA-1C6A-867F-4B3B-40C16F40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8152"/>
            <a:ext cx="10515600" cy="4092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dirty="0"/>
              <a:t>Stade clinique : </a:t>
            </a:r>
            <a:r>
              <a:rPr lang="fr-FR" sz="2000" b="1" dirty="0"/>
              <a:t>MCI ou démence légère </a:t>
            </a:r>
            <a:r>
              <a:rPr lang="fr-FR" sz="2000" dirty="0"/>
              <a:t>(selon DSM-IV), </a:t>
            </a:r>
            <a:r>
              <a:rPr lang="fr-FR" sz="2000" b="1" dirty="0"/>
              <a:t>TNC mineur ou majeur/caractérisé d'intensité légère</a:t>
            </a:r>
            <a:r>
              <a:rPr lang="fr-FR" sz="2000" dirty="0"/>
              <a:t> (selon DSM-V)</a:t>
            </a:r>
          </a:p>
          <a:p>
            <a:endParaRPr lang="fr-FR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sz="2000" dirty="0">
                <a:cs typeface="Calibri" panose="020F0502020204030204"/>
              </a:rPr>
              <a:t>ET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Echelle cognitive </a:t>
            </a:r>
            <a:r>
              <a:rPr lang="fr-FR" sz="2000" b="1" dirty="0"/>
              <a:t>MMSE &gt; ou égal à 22 (et/ou CDR global 0.5-1)</a:t>
            </a:r>
            <a:endParaRPr lang="fr-FR" sz="2000" b="1" dirty="0">
              <a:cs typeface="Calibri"/>
            </a:endParaRPr>
          </a:p>
          <a:p>
            <a:pPr lvl="1"/>
            <a:r>
              <a:rPr lang="fr-FR" sz="1800" dirty="0"/>
              <a:t>Pour les formes </a:t>
            </a:r>
            <a:r>
              <a:rPr lang="fr-FR" sz="1800" b="1" dirty="0"/>
              <a:t>non-amnésiques et/ou sujets avec faible niveau-socio-culturel et/ou avec barrière de langue dont MMSE &lt; 22</a:t>
            </a:r>
            <a:r>
              <a:rPr lang="fr-FR" sz="1800" dirty="0"/>
              <a:t> : possibilité de traitement avec l’utilisation d’une </a:t>
            </a:r>
            <a:r>
              <a:rPr lang="fr-FR" sz="1800" b="1" dirty="0"/>
              <a:t>échelle d’autonomie </a:t>
            </a:r>
            <a:r>
              <a:rPr lang="fr-FR" sz="1800" dirty="0"/>
              <a:t>pour statuer sur le caractère débutant de la MA et discussion au cas par cas en RCP</a:t>
            </a:r>
            <a:endParaRPr lang="fr-FR" sz="1800" dirty="0">
              <a:cs typeface="Calibri"/>
            </a:endParaRPr>
          </a:p>
          <a:p>
            <a:pPr lvl="2"/>
            <a:r>
              <a:rPr lang="fr-FR" sz="1600" dirty="0"/>
              <a:t>Echelle IADL Lawton peut être conseillée (pas de seuil à recommander)</a:t>
            </a:r>
            <a:endParaRPr lang="fr-FR" sz="1600" dirty="0">
              <a:cs typeface="Calibri"/>
            </a:endParaRPr>
          </a:p>
          <a:p>
            <a:pPr marL="457200" lvl="1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132920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4080</Words>
  <Application>Microsoft Office PowerPoint</Application>
  <PresentationFormat>Grand écran</PresentationFormat>
  <Paragraphs>340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35</vt:i4>
      </vt:variant>
    </vt:vector>
  </HeadingPairs>
  <TitlesOfParts>
    <vt:vector size="38" baseType="lpstr">
      <vt:lpstr>Thème Office</vt:lpstr>
      <vt:lpstr>Thème Office</vt:lpstr>
      <vt:lpstr>Thème Office</vt:lpstr>
      <vt:lpstr>Réflexions du groupe de travail de la FCM sur l’arrivée des immunothérapies anti-amyloides (IAA) en France :  Indications et suivi des ARIAs</vt:lpstr>
      <vt:lpstr>Répartition des thématiques</vt:lpstr>
      <vt:lpstr>Méthodologie</vt:lpstr>
      <vt:lpstr>Liens d’intérêt depuis 2018</vt:lpstr>
      <vt:lpstr>Liens d’intérêt depuis 2018</vt:lpstr>
      <vt:lpstr>Contexte : Lecanemab : AMM par la FDA, demande en cours auprès de l'EMA</vt:lpstr>
      <vt:lpstr>Recommandations relatives au contexte de prescription et d’administration Comment doit-être décidée et discutée l’indication à une IAA ? Où doit-être administré le traitement IAA ?  </vt:lpstr>
      <vt:lpstr>Recommandations relatives aux critères diagnostiques de MA Quels critères diagnostiques de maladie d’Alzheimer doivent être utilisés pour discuter une indication à une IAA ? </vt:lpstr>
      <vt:lpstr>Recommandations sur la sévérité des troubles cognitifs  Quel stade clinique constitue une indication à une IAA ?  Quelle(s) échelle(s) cognitive(s) et d’autonomie doi(ven)t être utilisée(s) pour évaluer la sévérité du trouble cognitif dans la perspective d’une indication à une IAA ?  </vt:lpstr>
      <vt:lpstr>Recommandations relatives au profil des biomarqueurs et phénotypes Quelle(s) recherche(s) de biomarqueurs, appliquée(s) au contexte français, sont indispensable(s) en vue de discuter une indication à une IAA ?  Quel(s) profil(s) de biomarqueur(s) sont compatible(s) avec une indication à une IAA ?  Quelles recommandations pour les phénotypes atypiques ?  Quelle ancienneté de l’évaluation des biomarqueurs peut être utilisée pour discuter une indication à une IAA ? </vt:lpstr>
      <vt:lpstr>Recommandations relatives au profil des biomarqueurs et phénotypes Quelle(s) recherche(s) de biomarqueurs, appliquée(s) au contexte français, sont indispensable(s) en vue de discuter une indication à une IAA ?  Quel(s) profil(s) de biomarqueur(s) sont compatible(s) avec une indication à une IAA ?  Quelles recommandations pour les phénotypes atypiques ?  Quelle ancienneté de l’évaluation des biomarqueurs peut être utilisée pour discuter une indication à une IAA ? </vt:lpstr>
      <vt:lpstr>Présentation PowerPoint</vt:lpstr>
      <vt:lpstr>Recommandations relatives au statut ApoE La détermination du statut APOE doit-elle être réalisée dans le bilan pré-thérapeutique ? Le statut APOE4 est-il une précaution d’emploi à l’utilisation d’une IAA ?</vt:lpstr>
      <vt:lpstr>Recommandations relatives à l’âge Y a-t-il un âge minimal en dessous duquel les IAA ne sont pas recommandées ? </vt:lpstr>
      <vt:lpstr>Recommandations relatives à l'âge Y a-t-il un âge minimal au-dessous duquel les IAA ne sont pas recommandées ? </vt:lpstr>
      <vt:lpstr>Recommandations relatives à l’âge  Y a-t-il un âge maximal au-dessus duquel les IAA ne sont pas recommandées ?  </vt:lpstr>
      <vt:lpstr>Comorbidités et lécanémab  Quelles sont les comorbidités constituant sont ?</vt:lpstr>
      <vt:lpstr>IRM et lécanémab Quelles sont les anomalies à l’IRM constituant une stricte contre-indication aux IAA ? </vt:lpstr>
      <vt:lpstr>IRM et lécanémab Quelles sont les séquences IRM pour la détection des lésions hémorragiques ? </vt:lpstr>
      <vt:lpstr>IRM et lécanémab Quel schéma de surveillance pour un patient sous IAA ? </vt:lpstr>
      <vt:lpstr>IRM et lécanémab Quel schéma de surveillance pour un patient sous IAA ? </vt:lpstr>
      <vt:lpstr>Présentation PowerPoint</vt:lpstr>
      <vt:lpstr>Quelques données supplémentaires (CLARITY et OLE)</vt:lpstr>
      <vt:lpstr>Présentation PowerPoint</vt:lpstr>
      <vt:lpstr>Présentation PowerPoint</vt:lpstr>
      <vt:lpstr>Présentation PowerPoint</vt:lpstr>
      <vt:lpstr>Quelle prise en charge devant une ARIA ? Poursuite, suspension ou arrêt du lécanémab?  Quelle surveillance clinique et d’imagerie?  Si ARIA sévère, quel traitement instaurer?</vt:lpstr>
      <vt:lpstr>Quelle prise en charge devant une ARIA? Poursuite, suspension ou arrêt du lécanémeb? Quelle surveillance clinique et d’imagerie? Si ARIA sévère, quel traitement instaurer?</vt:lpstr>
      <vt:lpstr>Perspectives</vt:lpstr>
      <vt:lpstr>Téléchargez la présentation</vt:lpstr>
      <vt:lpstr>Diapositives backup</vt:lpstr>
      <vt:lpstr>Présentation PowerPoint</vt:lpstr>
      <vt:lpstr>Quid de la fermeture de l’auricule gauche pour la FA non valvulaire ?</vt:lpstr>
      <vt:lpstr>Evaluation de la sévérité des ARIA CLARITY AD</vt:lpstr>
      <vt:lpstr>Thrombolyse et lécanémab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de travail – FCM Immunothérapie</dc:title>
  <dc:creator>julien delrieu</dc:creator>
  <cp:lastModifiedBy>VILLAIN Nicolas</cp:lastModifiedBy>
  <cp:revision>7</cp:revision>
  <dcterms:created xsi:type="dcterms:W3CDTF">2023-02-09T17:08:58Z</dcterms:created>
  <dcterms:modified xsi:type="dcterms:W3CDTF">2023-09-13T08:46:04Z</dcterms:modified>
</cp:coreProperties>
</file>